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handoutMasterIdLst>
    <p:handoutMasterId r:id="rId20"/>
  </p:handoutMasterIdLst>
  <p:sldIdLst>
    <p:sldId id="340" r:id="rId2"/>
    <p:sldId id="267" r:id="rId3"/>
    <p:sldId id="310" r:id="rId4"/>
    <p:sldId id="317" r:id="rId5"/>
    <p:sldId id="320" r:id="rId6"/>
    <p:sldId id="268" r:id="rId7"/>
    <p:sldId id="311" r:id="rId8"/>
    <p:sldId id="269" r:id="rId9"/>
    <p:sldId id="312" r:id="rId10"/>
    <p:sldId id="270" r:id="rId11"/>
    <p:sldId id="313" r:id="rId12"/>
    <p:sldId id="271" r:id="rId13"/>
    <p:sldId id="314" r:id="rId14"/>
    <p:sldId id="272" r:id="rId15"/>
    <p:sldId id="315" r:id="rId16"/>
    <p:sldId id="273" r:id="rId17"/>
    <p:sldId id="316" r:id="rId18"/>
  </p:sldIdLst>
  <p:sldSz cx="9144000" cy="6858000" type="screen4x3"/>
  <p:notesSz cx="6797675" cy="9872663"/>
  <p:defaultTextStyle>
    <a:defPPr>
      <a:defRPr lang="de-DE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AECCB"/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029" autoAdjust="0"/>
    <p:restoredTop sz="90929"/>
  </p:normalViewPr>
  <p:slideViewPr>
    <p:cSldViewPr>
      <p:cViewPr varScale="1">
        <p:scale>
          <a:sx n="69" d="100"/>
          <a:sy n="69" d="100"/>
        </p:scale>
        <p:origin x="1836" y="4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>
            <a:extLst>
              <a:ext uri="{FF2B5EF4-FFF2-40B4-BE49-F238E27FC236}">
                <a16:creationId xmlns:a16="http://schemas.microsoft.com/office/drawing/2014/main" id="{C6CE2182-05D0-491B-842C-65C0878B8D46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4813" cy="493713"/>
          </a:xfrm>
          <a:prstGeom prst="rect">
            <a:avLst/>
          </a:prstGeom>
        </p:spPr>
        <p:txBody>
          <a:bodyPr vert="horz" lIns="91030" tIns="45515" rIns="91030" bIns="45515" rtlCol="0"/>
          <a:lstStyle>
            <a:lvl1pPr algn="l" eaLnBrk="1" hangingPunct="1">
              <a:defRPr sz="1100">
                <a:latin typeface="Times New Roman" pitchFamily="18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298265AD-F07A-4699-A41B-9A59593A281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51275" y="0"/>
            <a:ext cx="2944813" cy="493713"/>
          </a:xfrm>
          <a:prstGeom prst="rect">
            <a:avLst/>
          </a:prstGeom>
        </p:spPr>
        <p:txBody>
          <a:bodyPr vert="horz" lIns="91030" tIns="45515" rIns="91030" bIns="45515" rtlCol="0"/>
          <a:lstStyle>
            <a:lvl1pPr algn="r" eaLnBrk="1" hangingPunct="1">
              <a:defRPr sz="1100">
                <a:latin typeface="Times New Roman" pitchFamily="18" charset="0"/>
              </a:defRPr>
            </a:lvl1pPr>
          </a:lstStyle>
          <a:p>
            <a:pPr>
              <a:defRPr/>
            </a:pPr>
            <a:fld id="{E4A3C1F5-57F2-43D8-809D-AF959846C574}" type="datetimeFigureOut">
              <a:rPr lang="de-DE"/>
              <a:pPr>
                <a:defRPr/>
              </a:pPr>
              <a:t>21.07.2023</a:t>
            </a:fld>
            <a:endParaRPr lang="de-DE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5718464D-FCC0-47BC-A0DB-D5D9F2CA19DE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377363"/>
            <a:ext cx="2944813" cy="493712"/>
          </a:xfrm>
          <a:prstGeom prst="rect">
            <a:avLst/>
          </a:prstGeom>
        </p:spPr>
        <p:txBody>
          <a:bodyPr vert="horz" lIns="91030" tIns="45515" rIns="91030" bIns="45515" rtlCol="0" anchor="b"/>
          <a:lstStyle>
            <a:lvl1pPr algn="l" eaLnBrk="1" hangingPunct="1">
              <a:defRPr sz="1100">
                <a:latin typeface="Times New Roman" pitchFamily="18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BEFEFD6F-8DD5-4984-AB87-E8367398AE32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51275" y="9377363"/>
            <a:ext cx="2944813" cy="493712"/>
          </a:xfrm>
          <a:prstGeom prst="rect">
            <a:avLst/>
          </a:prstGeom>
        </p:spPr>
        <p:txBody>
          <a:bodyPr vert="horz" wrap="square" lIns="91030" tIns="45515" rIns="91030" bIns="45515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100"/>
            </a:lvl1pPr>
          </a:lstStyle>
          <a:p>
            <a:pPr>
              <a:defRPr/>
            </a:pPr>
            <a:fld id="{179800A1-6348-4C3C-B6AC-65ECF85F2D5A}" type="slidenum">
              <a:rPr lang="de-DE" altLang="de-DE"/>
              <a:pPr>
                <a:defRPr/>
              </a:pPr>
              <a:t>‹Nr.›</a:t>
            </a:fld>
            <a:endParaRPr lang="de-DE" alt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>
            <a:extLst>
              <a:ext uri="{FF2B5EF4-FFF2-40B4-BE49-F238E27FC236}">
                <a16:creationId xmlns:a16="http://schemas.microsoft.com/office/drawing/2014/main" id="{53862AE4-C4FE-45D9-BBF7-7BF2B0420D6B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4813" cy="493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030" tIns="45515" rIns="91030" bIns="45515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100">
                <a:latin typeface="Times New Roman" pitchFamily="18" charset="0"/>
              </a:defRPr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6147" name="Rectangle 3">
            <a:extLst>
              <a:ext uri="{FF2B5EF4-FFF2-40B4-BE49-F238E27FC236}">
                <a16:creationId xmlns:a16="http://schemas.microsoft.com/office/drawing/2014/main" id="{70C300F5-094A-4997-83B6-204A538431F9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52863" y="0"/>
            <a:ext cx="2944812" cy="493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030" tIns="45515" rIns="91030" bIns="45515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100">
                <a:latin typeface="Times New Roman" pitchFamily="18" charset="0"/>
              </a:defRPr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3076" name="Rectangle 4">
            <a:extLst>
              <a:ext uri="{FF2B5EF4-FFF2-40B4-BE49-F238E27FC236}">
                <a16:creationId xmlns:a16="http://schemas.microsoft.com/office/drawing/2014/main" id="{FA4FBEFC-1B98-4DC5-BFE1-414212101C45}"/>
              </a:ext>
            </a:extLst>
          </p:cNvPr>
          <p:cNvSpPr>
            <a:spLocks noChangeArrowheads="1" noTextEdit="1"/>
          </p:cNvSpPr>
          <p:nvPr>
            <p:ph type="sldImg" idx="2"/>
          </p:nvPr>
        </p:nvSpPr>
        <p:spPr bwMode="auto">
          <a:xfrm>
            <a:off x="928688" y="739775"/>
            <a:ext cx="4940300" cy="37052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6149" name="Rectangle 5">
            <a:extLst>
              <a:ext uri="{FF2B5EF4-FFF2-40B4-BE49-F238E27FC236}">
                <a16:creationId xmlns:a16="http://schemas.microsoft.com/office/drawing/2014/main" id="{EE9DF86A-8BFB-4813-9C06-8325BFDAFCDE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6463" y="4689475"/>
            <a:ext cx="4984750" cy="4443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030" tIns="45515" rIns="91030" bIns="4551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noProof="0"/>
              <a:t>Klicken Sie, um die Formate des Vorlagentextes zu bearbeiten</a:t>
            </a:r>
          </a:p>
          <a:p>
            <a:pPr lvl="1"/>
            <a:r>
              <a:rPr lang="de-DE" altLang="de-DE" noProof="0"/>
              <a:t>Zweite Ebene</a:t>
            </a:r>
          </a:p>
          <a:p>
            <a:pPr lvl="2"/>
            <a:r>
              <a:rPr lang="de-DE" altLang="de-DE" noProof="0"/>
              <a:t>Dritte Ebene</a:t>
            </a:r>
          </a:p>
          <a:p>
            <a:pPr lvl="3"/>
            <a:r>
              <a:rPr lang="de-DE" altLang="de-DE" noProof="0"/>
              <a:t>Vierte Ebene</a:t>
            </a:r>
          </a:p>
          <a:p>
            <a:pPr lvl="4"/>
            <a:r>
              <a:rPr lang="de-DE" altLang="de-DE" noProof="0"/>
              <a:t>Fünfte Ebene</a:t>
            </a:r>
          </a:p>
        </p:txBody>
      </p:sp>
      <p:sp>
        <p:nvSpPr>
          <p:cNvPr id="6150" name="Rectangle 6">
            <a:extLst>
              <a:ext uri="{FF2B5EF4-FFF2-40B4-BE49-F238E27FC236}">
                <a16:creationId xmlns:a16="http://schemas.microsoft.com/office/drawing/2014/main" id="{995FC6DE-5C9F-4CFC-9918-DE2FBBBC5735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78950"/>
            <a:ext cx="2944813" cy="493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030" tIns="45515" rIns="91030" bIns="45515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100">
                <a:latin typeface="Times New Roman" pitchFamily="18" charset="0"/>
              </a:defRPr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6151" name="Rectangle 7">
            <a:extLst>
              <a:ext uri="{FF2B5EF4-FFF2-40B4-BE49-F238E27FC236}">
                <a16:creationId xmlns:a16="http://schemas.microsoft.com/office/drawing/2014/main" id="{7E6A04EC-4966-4851-BBF6-B511665065C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2863" y="9378950"/>
            <a:ext cx="2944812" cy="493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030" tIns="45515" rIns="91030" bIns="45515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100"/>
            </a:lvl1pPr>
          </a:lstStyle>
          <a:p>
            <a:pPr>
              <a:defRPr/>
            </a:pPr>
            <a:fld id="{4101F448-D1E8-4756-B426-7DD19858E8ED}" type="slidenum">
              <a:rPr lang="de-DE" altLang="de-DE"/>
              <a:pPr>
                <a:defRPr/>
              </a:pPr>
              <a:t>‹Nr.›</a:t>
            </a:fld>
            <a:endParaRPr lang="de-DE" alt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>
            <a:extLst>
              <a:ext uri="{FF2B5EF4-FFF2-40B4-BE49-F238E27FC236}">
                <a16:creationId xmlns:a16="http://schemas.microsoft.com/office/drawing/2014/main" id="{5742115D-51B0-4BBE-A44E-1BC6A69D50F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38188" indent="-2841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36650" indent="-22701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592263" indent="-22701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47875" indent="-22701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05075" indent="-22701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62275" indent="-22701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19475" indent="-22701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76675" indent="-22701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</a:pPr>
            <a:fld id="{F14AF976-0B73-4A8E-9981-4A903AC4AD62}" type="slidenum">
              <a:rPr lang="de-DE" altLang="de-DE" sz="1100" smtClean="0"/>
              <a:pPr>
                <a:spcBef>
                  <a:spcPct val="0"/>
                </a:spcBef>
              </a:pPr>
              <a:t>1</a:t>
            </a:fld>
            <a:endParaRPr lang="de-DE" altLang="de-DE" sz="1100"/>
          </a:p>
        </p:txBody>
      </p:sp>
      <p:sp>
        <p:nvSpPr>
          <p:cNvPr id="6147" name="Rectangle 2">
            <a:extLst>
              <a:ext uri="{FF2B5EF4-FFF2-40B4-BE49-F238E27FC236}">
                <a16:creationId xmlns:a16="http://schemas.microsoft.com/office/drawing/2014/main" id="{4DD07708-CDF2-4CBD-B30B-0AD60686762E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8" name="Rectangle 3">
            <a:extLst>
              <a:ext uri="{FF2B5EF4-FFF2-40B4-BE49-F238E27FC236}">
                <a16:creationId xmlns:a16="http://schemas.microsoft.com/office/drawing/2014/main" id="{29480AB7-CAE8-4FDE-8179-21DD0D1B920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de-DE" altLang="de-DE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Folienbildplatzhalter 1">
            <a:extLst>
              <a:ext uri="{FF2B5EF4-FFF2-40B4-BE49-F238E27FC236}">
                <a16:creationId xmlns:a16="http://schemas.microsoft.com/office/drawing/2014/main" id="{EADC42D8-9B0F-4668-9B2C-6240446AEBC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219" name="Notizenplatzhalter 2">
            <a:extLst>
              <a:ext uri="{FF2B5EF4-FFF2-40B4-BE49-F238E27FC236}">
                <a16:creationId xmlns:a16="http://schemas.microsoft.com/office/drawing/2014/main" id="{18917243-06E3-482A-B02E-E3DC88904F6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de-DE" altLang="de-DE"/>
          </a:p>
        </p:txBody>
      </p:sp>
      <p:sp>
        <p:nvSpPr>
          <p:cNvPr id="9220" name="Foliennummernplatzhalter 3">
            <a:extLst>
              <a:ext uri="{FF2B5EF4-FFF2-40B4-BE49-F238E27FC236}">
                <a16:creationId xmlns:a16="http://schemas.microsoft.com/office/drawing/2014/main" id="{E6DE17C5-0AB5-4381-BF27-EB0BCC569F2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</a:pPr>
            <a:fld id="{5240C89E-78CD-495F-A1F3-1C4A654FD634}" type="slidenum">
              <a:rPr lang="de-DE" altLang="de-DE" sz="1100" smtClean="0"/>
              <a:pPr>
                <a:spcBef>
                  <a:spcPct val="0"/>
                </a:spcBef>
              </a:pPr>
              <a:t>3</a:t>
            </a:fld>
            <a:endParaRPr lang="de-DE" altLang="de-DE" sz="110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jpe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Dokumente und Einstellungen\bed\Desktop\schriftzug_oben.jpg">
            <a:extLst>
              <a:ext uri="{FF2B5EF4-FFF2-40B4-BE49-F238E27FC236}">
                <a16:creationId xmlns:a16="http://schemas.microsoft.com/office/drawing/2014/main" id="{C00C5B4F-9EB8-4731-B13C-F27467F1AD41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932488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4" descr="C:\Dokumente und Einstellungen\bed\Desktop\Zwischenablage01.png">
            <a:extLst>
              <a:ext uri="{FF2B5EF4-FFF2-40B4-BE49-F238E27FC236}">
                <a16:creationId xmlns:a16="http://schemas.microsoft.com/office/drawing/2014/main" id="{30398968-AA0C-4E40-A977-C7538382C95C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09600"/>
            <a:ext cx="7086600" cy="29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5" descr="C:\Dokumente und Einstellungen\bed\Desktop\Zwischenablage01.png">
            <a:extLst>
              <a:ext uri="{FF2B5EF4-FFF2-40B4-BE49-F238E27FC236}">
                <a16:creationId xmlns:a16="http://schemas.microsoft.com/office/drawing/2014/main" id="{CD8C5092-693C-4FB5-90B5-672AE82590D4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400800"/>
            <a:ext cx="9144000" cy="7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 Box 6">
            <a:extLst>
              <a:ext uri="{FF2B5EF4-FFF2-40B4-BE49-F238E27FC236}">
                <a16:creationId xmlns:a16="http://schemas.microsoft.com/office/drawing/2014/main" id="{6CC8D67B-F6E5-4765-81AD-CA02B3B36C93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0" y="6553200"/>
            <a:ext cx="1752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endParaRPr lang="de-DE" altLang="de-DE"/>
          </a:p>
        </p:txBody>
      </p:sp>
      <p:pic>
        <p:nvPicPr>
          <p:cNvPr id="6" name="Picture 9" descr="C:\Dokumente und Einstellungen\bed\Desktop\080255_Logo_Hoexter.jpg">
            <a:extLst>
              <a:ext uri="{FF2B5EF4-FFF2-40B4-BE49-F238E27FC236}">
                <a16:creationId xmlns:a16="http://schemas.microsoft.com/office/drawing/2014/main" id="{0DC9EB88-7C69-4509-9E80-470ABBFC2E49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9000" y="76200"/>
            <a:ext cx="1600200" cy="101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83964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</p:spTree>
    <p:extLst>
      <p:ext uri="{BB962C8B-B14F-4D97-AF65-F5344CB8AC3E}">
        <p14:creationId xmlns:p14="http://schemas.microsoft.com/office/powerpoint/2010/main" val="21970905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3216546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</p:spTree>
    <p:extLst>
      <p:ext uri="{BB962C8B-B14F-4D97-AF65-F5344CB8AC3E}">
        <p14:creationId xmlns:p14="http://schemas.microsoft.com/office/powerpoint/2010/main" val="13423035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</p:spTree>
    <p:extLst>
      <p:ext uri="{BB962C8B-B14F-4D97-AF65-F5344CB8AC3E}">
        <p14:creationId xmlns:p14="http://schemas.microsoft.com/office/powerpoint/2010/main" val="36583485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de-DE"/>
              <a:t>Titelmasterformat durch Klicken bearbeiten</a:t>
            </a:r>
          </a:p>
        </p:txBody>
      </p:sp>
    </p:spTree>
    <p:extLst>
      <p:ext uri="{BB962C8B-B14F-4D97-AF65-F5344CB8AC3E}">
        <p14:creationId xmlns:p14="http://schemas.microsoft.com/office/powerpoint/2010/main" val="25132968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434409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22173200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de-DE" noProof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23251422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</p:spTree>
    <p:extLst>
      <p:ext uri="{BB962C8B-B14F-4D97-AF65-F5344CB8AC3E}">
        <p14:creationId xmlns:p14="http://schemas.microsoft.com/office/powerpoint/2010/main" val="17493476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</p:spTree>
    <p:extLst>
      <p:ext uri="{BB962C8B-B14F-4D97-AF65-F5344CB8AC3E}">
        <p14:creationId xmlns:p14="http://schemas.microsoft.com/office/powerpoint/2010/main" val="41973026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7" descr="C:\Dokumente und Einstellungen\bed\Desktop\schriftzug_oben.jpg">
            <a:extLst>
              <a:ext uri="{FF2B5EF4-FFF2-40B4-BE49-F238E27FC236}">
                <a16:creationId xmlns:a16="http://schemas.microsoft.com/office/drawing/2014/main" id="{E00E66E3-F711-4BA9-BA12-A2B5E89706D3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932488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16" descr="C:\Dokumente und Einstellungen\bed\Desktop\Zwischenablage01.png">
            <a:extLst>
              <a:ext uri="{FF2B5EF4-FFF2-40B4-BE49-F238E27FC236}">
                <a16:creationId xmlns:a16="http://schemas.microsoft.com/office/drawing/2014/main" id="{7536C3DA-2636-4633-AD86-9E37A54ACC4C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09600"/>
            <a:ext cx="7086600" cy="29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22" descr="C:\Dokumente und Einstellungen\bed\Desktop\Zwischenablage01.png">
            <a:extLst>
              <a:ext uri="{FF2B5EF4-FFF2-40B4-BE49-F238E27FC236}">
                <a16:creationId xmlns:a16="http://schemas.microsoft.com/office/drawing/2014/main" id="{A9E7C157-29F0-4E2E-8165-373DBF473F7B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400800"/>
            <a:ext cx="9144000" cy="7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9" name="Text Box 23">
            <a:extLst>
              <a:ext uri="{FF2B5EF4-FFF2-40B4-BE49-F238E27FC236}">
                <a16:creationId xmlns:a16="http://schemas.microsoft.com/office/drawing/2014/main" id="{6B7DE792-0791-4FDB-B3E9-F0541C1E488D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0" y="6553200"/>
            <a:ext cx="1752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endParaRPr lang="de-DE" altLang="de-DE"/>
          </a:p>
        </p:txBody>
      </p:sp>
      <p:sp>
        <p:nvSpPr>
          <p:cNvPr id="1030" name="Text Box 24">
            <a:extLst>
              <a:ext uri="{FF2B5EF4-FFF2-40B4-BE49-F238E27FC236}">
                <a16:creationId xmlns:a16="http://schemas.microsoft.com/office/drawing/2014/main" id="{AD67D947-BEB0-49C3-9994-DE5FEBD307EB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52400" y="6462713"/>
            <a:ext cx="5572125" cy="307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de-DE" altLang="de-DE" sz="1400" dirty="0">
                <a:latin typeface="Arial" charset="0"/>
              </a:rPr>
              <a:t>Abteilung 41 Schulen, Bücherei und Sport </a:t>
            </a:r>
          </a:p>
        </p:txBody>
      </p:sp>
      <p:sp>
        <p:nvSpPr>
          <p:cNvPr id="1031" name="Rectangle 25">
            <a:extLst>
              <a:ext uri="{FF2B5EF4-FFF2-40B4-BE49-F238E27FC236}">
                <a16:creationId xmlns:a16="http://schemas.microsoft.com/office/drawing/2014/main" id="{ABD9AB38-973E-4556-8C8E-D9C60947A57E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8435975" y="6477000"/>
            <a:ext cx="538163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defRPr/>
            </a:pPr>
            <a:fld id="{0D959828-C651-4FA1-8268-FAB11B0CC6F9}" type="slidenum">
              <a:rPr lang="de-DE" altLang="de-DE" sz="1400" smtClean="0">
                <a:latin typeface="Arial" panose="020B0604020202020204" pitchFamily="34" charset="0"/>
              </a:rPr>
              <a:pPr eaLnBrk="1" hangingPunct="1">
                <a:defRPr/>
              </a:pPr>
              <a:t>‹Nr.›</a:t>
            </a:fld>
            <a:endParaRPr lang="de-DE" altLang="de-DE" sz="1400">
              <a:latin typeface="Arial" panose="020B0604020202020204" pitchFamily="34" charset="0"/>
            </a:endParaRPr>
          </a:p>
        </p:txBody>
      </p:sp>
      <p:pic>
        <p:nvPicPr>
          <p:cNvPr id="1032" name="Picture 30" descr="C:\Dokumente und Einstellungen\bed\Desktop\080255_Logo_Hoexter.jpg">
            <a:extLst>
              <a:ext uri="{FF2B5EF4-FFF2-40B4-BE49-F238E27FC236}">
                <a16:creationId xmlns:a16="http://schemas.microsoft.com/office/drawing/2014/main" id="{BDFF30C2-EF94-4136-AB41-C86DE4724F40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9000" y="76200"/>
            <a:ext cx="1600200" cy="101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319" r:id="rId1"/>
    <p:sldLayoutId id="2147484309" r:id="rId2"/>
    <p:sldLayoutId id="2147484310" r:id="rId3"/>
    <p:sldLayoutId id="2147484311" r:id="rId4"/>
    <p:sldLayoutId id="2147484312" r:id="rId5"/>
    <p:sldLayoutId id="2147484313" r:id="rId6"/>
    <p:sldLayoutId id="2147484314" r:id="rId7"/>
    <p:sldLayoutId id="2147484315" r:id="rId8"/>
    <p:sldLayoutId id="2147484316" r:id="rId9"/>
    <p:sldLayoutId id="2147484317" r:id="rId10"/>
    <p:sldLayoutId id="2147484318" r:id="rId11"/>
  </p:sldLayoutIdLst>
  <p:hf sldNum="0" hd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B8FA79F5-FA5D-4942-BE0C-F3ACB13559C0}"/>
              </a:ext>
            </a:extLst>
          </p:cNvPr>
          <p:cNvSpPr>
            <a:spLocks noGrp="1" noChangeArrowheads="1"/>
          </p:cNvSpPr>
          <p:nvPr>
            <p:ph type="ctrTitle" idx="4294967295"/>
          </p:nvPr>
        </p:nvSpPr>
        <p:spPr bwMode="auto">
          <a:xfrm>
            <a:off x="323850" y="1341438"/>
            <a:ext cx="8424863" cy="4679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/>
            <a:br>
              <a:rPr lang="de-DE" altLang="de-DE" sz="2000" b="1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de-DE" altLang="de-DE" sz="2000" b="1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de-DE" altLang="de-DE" sz="4000" b="1">
                <a:solidFill>
                  <a:srgbClr val="002060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Sachstandsbericht</a:t>
            </a:r>
            <a:br>
              <a:rPr lang="de-DE" altLang="de-DE" sz="4000" b="1">
                <a:solidFill>
                  <a:srgbClr val="002060"/>
                </a:solidFill>
                <a:latin typeface="Arial Black" panose="020B0A04020102020204" pitchFamily="34" charset="0"/>
                <a:cs typeface="Arial" panose="020B0604020202020204" pitchFamily="34" charset="0"/>
              </a:rPr>
            </a:br>
            <a:r>
              <a:rPr lang="de-DE" altLang="de-DE" sz="4000" b="1">
                <a:solidFill>
                  <a:srgbClr val="002060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Medienentwicklung</a:t>
            </a:r>
            <a:br>
              <a:rPr lang="de-DE" altLang="de-DE" sz="4000" b="1">
                <a:solidFill>
                  <a:srgbClr val="002060"/>
                </a:solidFill>
                <a:latin typeface="Arial Black" panose="020B0A04020102020204" pitchFamily="34" charset="0"/>
                <a:cs typeface="Arial" panose="020B0604020202020204" pitchFamily="34" charset="0"/>
              </a:rPr>
            </a:br>
            <a:br>
              <a:rPr lang="de-DE" altLang="de-DE" sz="4000" b="1">
                <a:latin typeface="Arial Black" panose="020B0A04020102020204" pitchFamily="34" charset="0"/>
                <a:cs typeface="Arial" panose="020B0604020202020204" pitchFamily="34" charset="0"/>
              </a:rPr>
            </a:br>
            <a:r>
              <a:rPr lang="de-DE" altLang="de-DE" sz="4000" b="1">
                <a:solidFill>
                  <a:srgbClr val="002060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Übersicht Beschaffungen</a:t>
            </a:r>
            <a:br>
              <a:rPr lang="de-DE" altLang="de-DE" sz="4000" b="1">
                <a:latin typeface="Arial Black" panose="020B0A04020102020204" pitchFamily="34" charset="0"/>
                <a:cs typeface="Arial" panose="020B0604020202020204" pitchFamily="34" charset="0"/>
              </a:rPr>
            </a:br>
            <a:br>
              <a:rPr lang="de-DE" altLang="de-DE" b="1">
                <a:cs typeface="Times New Roman" panose="02020603050405020304" pitchFamily="18" charset="0"/>
              </a:rPr>
            </a:br>
            <a:r>
              <a:rPr lang="de-DE" altLang="de-DE" sz="2000" b="1">
                <a:latin typeface="Arial" panose="020B0604020202020204" pitchFamily="34" charset="0"/>
                <a:cs typeface="Arial" panose="020B0604020202020204" pitchFamily="34" charset="0"/>
              </a:rPr>
              <a:t>Abteilung 41 Schulen, Bücherei und Sport</a:t>
            </a:r>
            <a:br>
              <a:rPr lang="de-DE" altLang="de-DE" sz="2400" b="1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de-DE" altLang="de-DE" sz="2400" b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123" name="Textfeld 1">
            <a:extLst>
              <a:ext uri="{FF2B5EF4-FFF2-40B4-BE49-F238E27FC236}">
                <a16:creationId xmlns:a16="http://schemas.microsoft.com/office/drawing/2014/main" id="{64404C4C-62AD-438E-B155-555AC6ED11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59563" y="5589588"/>
            <a:ext cx="144145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de-DE" altLang="de-DE" sz="1200">
                <a:latin typeface="Arial" panose="020B0604020202020204" pitchFamily="34" charset="0"/>
                <a:cs typeface="Arial" panose="020B0604020202020204" pitchFamily="34" charset="0"/>
              </a:rPr>
              <a:t>Stand: 13.09.2022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 Box 12">
            <a:extLst>
              <a:ext uri="{FF2B5EF4-FFF2-40B4-BE49-F238E27FC236}">
                <a16:creationId xmlns:a16="http://schemas.microsoft.com/office/drawing/2014/main" id="{1E303D58-5234-41C5-80E7-6160CB4B9D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800" y="990600"/>
            <a:ext cx="670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de-DE" altLang="de-DE"/>
          </a:p>
        </p:txBody>
      </p:sp>
      <p:sp>
        <p:nvSpPr>
          <p:cNvPr id="7171" name="Rectangle 15">
            <a:extLst>
              <a:ext uri="{FF2B5EF4-FFF2-40B4-BE49-F238E27FC236}">
                <a16:creationId xmlns:a16="http://schemas.microsoft.com/office/drawing/2014/main" id="{6D6D7784-05AE-408F-B58C-A2C44D83DD0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1000" y="1447800"/>
            <a:ext cx="8512175" cy="3925888"/>
          </a:xfrm>
          <a:prstGeom prst="rect">
            <a:avLst/>
          </a:prstGeom>
          <a:solidFill>
            <a:srgbClr val="FAECC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de-DE" altLang="de-DE" sz="2000" b="1">
                <a:latin typeface="Arial" panose="020B0604020202020204" pitchFamily="34" charset="0"/>
                <a:cs typeface="Arial" panose="020B0604020202020204" pitchFamily="34" charset="0"/>
              </a:rPr>
              <a:t>Schule im Wesertal – Kath. Grundschule Albaxen</a:t>
            </a:r>
          </a:p>
          <a:p>
            <a:pPr eaLnBrk="1" hangingPunct="1"/>
            <a:r>
              <a:rPr lang="de-DE" altLang="de-DE" sz="1600">
                <a:latin typeface="Arial" panose="020B0604020202020204" pitchFamily="34" charset="0"/>
                <a:cs typeface="Arial" panose="020B0604020202020204" pitchFamily="34" charset="0"/>
              </a:rPr>
              <a:t>Schulleitung: Frau Thiemann</a:t>
            </a:r>
          </a:p>
          <a:p>
            <a:pPr eaLnBrk="1" hangingPunct="1"/>
            <a:endParaRPr lang="de-DE" altLang="de-DE" sz="16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/>
            <a:endParaRPr lang="de-DE" altLang="de-DE" sz="16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/>
            <a:r>
              <a:rPr lang="de-DE" altLang="de-DE" sz="1600">
                <a:latin typeface="Arial" panose="020B0604020202020204" pitchFamily="34" charset="0"/>
                <a:cs typeface="Arial" panose="020B0604020202020204" pitchFamily="34" charset="0"/>
              </a:rPr>
              <a:t>Schüler*innen: 	179</a:t>
            </a:r>
            <a:br>
              <a:rPr lang="de-DE" altLang="de-DE" sz="160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de-DE" altLang="de-DE" sz="1600">
                <a:latin typeface="Arial" panose="020B0604020202020204" pitchFamily="34" charset="0"/>
                <a:cs typeface="Arial" panose="020B0604020202020204" pitchFamily="34" charset="0"/>
              </a:rPr>
              <a:t>Lehrer*innen:	  10</a:t>
            </a:r>
            <a:endParaRPr lang="de-DE" altLang="de-DE" sz="1600"/>
          </a:p>
          <a:p>
            <a:pPr eaLnBrk="1" hangingPunct="1"/>
            <a:endParaRPr lang="de-DE" altLang="de-DE" sz="1600"/>
          </a:p>
          <a:p>
            <a:pPr eaLnBrk="1" hangingPunct="1"/>
            <a:endParaRPr lang="de-DE" altLang="de-DE" sz="1600"/>
          </a:p>
          <a:p>
            <a:pPr eaLnBrk="1" hangingPunct="1"/>
            <a:endParaRPr lang="de-DE" altLang="de-DE" sz="1600"/>
          </a:p>
          <a:p>
            <a:pPr eaLnBrk="1" hangingPunct="1"/>
            <a:endParaRPr lang="de-DE" altLang="de-DE" sz="1600"/>
          </a:p>
          <a:p>
            <a:pPr eaLnBrk="1" hangingPunct="1"/>
            <a:br>
              <a:rPr lang="de-DE" altLang="de-DE" sz="1600"/>
            </a:br>
            <a:endParaRPr lang="de-DE" altLang="de-DE" sz="1600"/>
          </a:p>
        </p:txBody>
      </p:sp>
      <p:pic>
        <p:nvPicPr>
          <p:cNvPr id="7172" name="Grafik 1">
            <a:extLst>
              <a:ext uri="{FF2B5EF4-FFF2-40B4-BE49-F238E27FC236}">
                <a16:creationId xmlns:a16="http://schemas.microsoft.com/office/drawing/2014/main" id="{23D1A128-CFB1-4FFA-9CD9-1CD78462E1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725" y="2492375"/>
            <a:ext cx="2232025" cy="1673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3" name="Text Box 8">
            <a:extLst>
              <a:ext uri="{FF2B5EF4-FFF2-40B4-BE49-F238E27FC236}">
                <a16:creationId xmlns:a16="http://schemas.microsoft.com/office/drawing/2014/main" id="{4D2AC9E0-809B-4092-83D3-323760B935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549275"/>
            <a:ext cx="5435600" cy="630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de-DE" altLang="de-DE" sz="2000">
                <a:solidFill>
                  <a:srgbClr val="FAECCB"/>
                </a:solidFill>
                <a:latin typeface="Arial" panose="020B0604020202020204" pitchFamily="34" charset="0"/>
              </a:rPr>
              <a:t>Sachstandsbericht Medienentwicklung</a:t>
            </a:r>
          </a:p>
          <a:p>
            <a:pPr eaLnBrk="1" hangingPunct="1">
              <a:spcBef>
                <a:spcPct val="50000"/>
              </a:spcBef>
            </a:pPr>
            <a:endParaRPr lang="de-DE" altLang="de-DE" sz="1000">
              <a:solidFill>
                <a:srgbClr val="FAECCB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12">
            <a:extLst>
              <a:ext uri="{FF2B5EF4-FFF2-40B4-BE49-F238E27FC236}">
                <a16:creationId xmlns:a16="http://schemas.microsoft.com/office/drawing/2014/main" id="{5192B87F-273B-48CC-886F-299636777BC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800" y="990600"/>
            <a:ext cx="670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de-DE" altLang="de-DE"/>
          </a:p>
        </p:txBody>
      </p:sp>
      <p:sp>
        <p:nvSpPr>
          <p:cNvPr id="8195" name="Textfeld 1">
            <a:extLst>
              <a:ext uri="{FF2B5EF4-FFF2-40B4-BE49-F238E27FC236}">
                <a16:creationId xmlns:a16="http://schemas.microsoft.com/office/drawing/2014/main" id="{45A6875C-AEB9-4079-B873-D168AF27375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9425" y="1219200"/>
            <a:ext cx="72009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de-DE" altLang="de-DE" sz="1800" b="1">
                <a:latin typeface="Arial" panose="020B0604020202020204" pitchFamily="34" charset="0"/>
                <a:cs typeface="Arial" panose="020B0604020202020204" pitchFamily="34" charset="0"/>
              </a:rPr>
              <a:t>Hardware – Vergleich Ausstattungsziel MEP/Bestand</a:t>
            </a:r>
          </a:p>
        </p:txBody>
      </p:sp>
      <p:sp>
        <p:nvSpPr>
          <p:cNvPr id="8196" name="Text Box 8">
            <a:extLst>
              <a:ext uri="{FF2B5EF4-FFF2-40B4-BE49-F238E27FC236}">
                <a16:creationId xmlns:a16="http://schemas.microsoft.com/office/drawing/2014/main" id="{DA3A81B4-69A5-42CA-AF29-390EDE56324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549275"/>
            <a:ext cx="7010400" cy="630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de-DE" altLang="de-DE" sz="2000">
                <a:solidFill>
                  <a:srgbClr val="FAECCB"/>
                </a:solidFill>
                <a:latin typeface="Arial" panose="020B0604020202020204" pitchFamily="34" charset="0"/>
              </a:rPr>
              <a:t>Sachstandsbericht Medienentwicklung – Schule im Wesertal</a:t>
            </a:r>
          </a:p>
          <a:p>
            <a:pPr eaLnBrk="1" hangingPunct="1">
              <a:spcBef>
                <a:spcPct val="50000"/>
              </a:spcBef>
            </a:pPr>
            <a:endParaRPr lang="de-DE" altLang="de-DE" sz="1000">
              <a:solidFill>
                <a:srgbClr val="FAECCB"/>
              </a:solidFill>
              <a:latin typeface="Arial" panose="020B0604020202020204" pitchFamily="34" charset="0"/>
            </a:endParaRPr>
          </a:p>
        </p:txBody>
      </p:sp>
      <p:graphicFrame>
        <p:nvGraphicFramePr>
          <p:cNvPr id="2" name="Tabelle 1">
            <a:extLst>
              <a:ext uri="{FF2B5EF4-FFF2-40B4-BE49-F238E27FC236}">
                <a16:creationId xmlns:a16="http://schemas.microsoft.com/office/drawing/2014/main" id="{376A9AA3-4134-48DC-8538-A9194EE583A7}"/>
              </a:ext>
            </a:extLst>
          </p:cNvPr>
          <p:cNvGraphicFramePr>
            <a:graphicFrameLocks noGrp="1"/>
          </p:cNvGraphicFramePr>
          <p:nvPr/>
        </p:nvGraphicFramePr>
        <p:xfrm>
          <a:off x="827088" y="1773238"/>
          <a:ext cx="7345362" cy="449738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31662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9374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03499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44753"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EDV-Arbeitsplätze:</a:t>
                      </a:r>
                      <a:endParaRPr lang="de-DE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35</a:t>
                      </a:r>
                      <a:endParaRPr lang="de-DE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Ziel MEP</a:t>
                      </a:r>
                    </a:p>
                  </a:txBody>
                  <a:tcPr marL="9525" marR="9525" marT="9522" marB="0" anchor="b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4753"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Ist</a:t>
                      </a:r>
                      <a:endParaRPr lang="de-DE" sz="11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108</a:t>
                      </a:r>
                    </a:p>
                  </a:txBody>
                  <a:tcPr marL="9525" marR="9525" marT="952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u="none" strike="noStrike" kern="1200" baseline="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Sofortausstg</a:t>
                      </a:r>
                      <a:r>
                        <a:rPr lang="de-DE" sz="1100" u="none" strike="noStrike" kern="1200" baseline="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./Digitalpakt/Bestand</a:t>
                      </a:r>
                      <a:endParaRPr lang="de-DE" sz="110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2" marB="0" anchor="b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4825">
                <a:tc>
                  <a:txBody>
                    <a:bodyPr/>
                    <a:lstStyle/>
                    <a:p>
                      <a:pPr algn="l" fontAlgn="b"/>
                      <a:endParaRPr lang="de-DE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de-DE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de-DE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2" marB="0" anchor="b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44753">
                <a:tc>
                  <a:txBody>
                    <a:bodyPr/>
                    <a:lstStyle/>
                    <a:p>
                      <a:pPr algn="l" fontAlgn="b"/>
                      <a:endParaRPr lang="de-DE" sz="11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de-DE" sz="11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de-DE" sz="11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2" marB="0" anchor="b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44753"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b="1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Peripherie (Drucker, Scanner, Kameras..):</a:t>
                      </a:r>
                      <a:endParaRPr lang="de-DE" sz="1100" b="1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  <a:endParaRPr lang="de-DE" sz="11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b="0" i="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Ziel MEP</a:t>
                      </a:r>
                    </a:p>
                  </a:txBody>
                  <a:tcPr marL="9525" marR="9525" marT="9522" marB="0" anchor="b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12477"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b="0" i="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Durch</a:t>
                      </a:r>
                      <a:r>
                        <a:rPr lang="de-DE" sz="1100" b="0" i="0" u="none" strike="noStrike" baseline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laufende Anschaffungen der unterschiedlichsten Peripherie-Geräte ist der Soll-Wert deutlich überschritten.</a:t>
                      </a:r>
                      <a:endParaRPr lang="de-DE" sz="11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de-DE" sz="1100" b="0" i="0" u="none" strike="noStrike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de-DE" sz="1100" b="0" i="0" u="none" strike="noStrike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2" marB="0" anchor="b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44753">
                <a:tc>
                  <a:txBody>
                    <a:bodyPr/>
                    <a:lstStyle/>
                    <a:p>
                      <a:pPr algn="l" fontAlgn="b"/>
                      <a:endParaRPr lang="de-DE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de-DE" sz="11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de-DE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2" marB="0" anchor="b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44753"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Präsentationstechnik:</a:t>
                      </a:r>
                      <a:endParaRPr lang="de-DE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</a:t>
                      </a:r>
                      <a:endParaRPr lang="de-DE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(Unterrichts-/Fachräume)</a:t>
                      </a:r>
                    </a:p>
                  </a:txBody>
                  <a:tcPr marL="9525" marR="9525" marT="9522" marB="0" anchor="b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12477">
                <a:tc>
                  <a:txBody>
                    <a:bodyPr/>
                    <a:lstStyle/>
                    <a:p>
                      <a:pPr eaLnBrk="1" hangingPunct="1"/>
                      <a:r>
                        <a:rPr lang="de-DE" altLang="de-DE" sz="1100" dirty="0">
                          <a:latin typeface="Arial" charset="0"/>
                          <a:cs typeface="Arial" charset="0"/>
                        </a:rPr>
                        <a:t>Erneuerung nach Umbau</a:t>
                      </a:r>
                      <a:r>
                        <a:rPr lang="de-DE" altLang="de-DE" sz="1100" baseline="0" dirty="0">
                          <a:latin typeface="Arial" charset="0"/>
                          <a:cs typeface="Arial" charset="0"/>
                        </a:rPr>
                        <a:t> und</a:t>
                      </a:r>
                      <a:r>
                        <a:rPr lang="de-DE" altLang="de-DE" sz="1100" dirty="0">
                          <a:latin typeface="Arial" charset="0"/>
                          <a:cs typeface="Arial" charset="0"/>
                        </a:rPr>
                        <a:t> Einrichtung der technischen Voraussetzungen</a:t>
                      </a:r>
                      <a:r>
                        <a:rPr lang="de-DE" altLang="de-DE" sz="1100" baseline="0" dirty="0">
                          <a:latin typeface="Arial" charset="0"/>
                          <a:cs typeface="Arial" charset="0"/>
                        </a:rPr>
                        <a:t> nach dem TPK und gemeldetem Bedarf der Schule</a:t>
                      </a:r>
                      <a:endParaRPr lang="de-DE" altLang="de-DE" sz="1100" dirty="0">
                        <a:latin typeface="Arial" charset="0"/>
                        <a:cs typeface="Arial" charset="0"/>
                      </a:endParaRPr>
                    </a:p>
                  </a:txBody>
                  <a:tcPr marL="9525" marR="9525" marT="952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9525" marR="9525" marT="952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Offen – OGS Raum</a:t>
                      </a:r>
                    </a:p>
                  </a:txBody>
                  <a:tcPr marL="9525" marR="9525" marT="9522" marB="0" anchor="b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680081"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davon</a:t>
                      </a:r>
                    </a:p>
                  </a:txBody>
                  <a:tcPr marL="9525" marR="9525" marT="952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r>
                        <a:rPr lang="de-DE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marL="9525" marR="9525" marT="952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 aus DP, 3 aus MEP</a:t>
                      </a:r>
                    </a:p>
                  </a:txBody>
                  <a:tcPr marL="9525" marR="9525" marT="9522" marB="0" anchor="b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44753">
                <a:tc>
                  <a:txBody>
                    <a:bodyPr/>
                    <a:lstStyle/>
                    <a:p>
                      <a:pPr algn="l" fontAlgn="b"/>
                      <a:endParaRPr lang="de-DE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de-DE" sz="11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de-DE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2" marB="0" anchor="b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44753"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Server:</a:t>
                      </a:r>
                      <a:endParaRPr lang="de-DE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de-DE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MEP</a:t>
                      </a:r>
                    </a:p>
                  </a:txBody>
                  <a:tcPr marL="9525" marR="9525" marT="9522" marB="0" anchor="b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44753"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Ist:</a:t>
                      </a:r>
                      <a:endParaRPr lang="de-DE" sz="11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de-DE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de-DE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2" marB="0" anchor="b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44753">
                <a:tc>
                  <a:txBody>
                    <a:bodyPr/>
                    <a:lstStyle/>
                    <a:p>
                      <a:pPr algn="l" fontAlgn="b"/>
                      <a:endParaRPr lang="de-DE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de-DE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de-DE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2" marB="0" anchor="b"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 Box 12">
            <a:extLst>
              <a:ext uri="{FF2B5EF4-FFF2-40B4-BE49-F238E27FC236}">
                <a16:creationId xmlns:a16="http://schemas.microsoft.com/office/drawing/2014/main" id="{1FDC29BC-0C87-4231-ACE5-694D7D1F85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800" y="990600"/>
            <a:ext cx="670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de-DE" altLang="de-DE"/>
          </a:p>
        </p:txBody>
      </p:sp>
      <p:sp>
        <p:nvSpPr>
          <p:cNvPr id="10243" name="Rectangle 15">
            <a:extLst>
              <a:ext uri="{FF2B5EF4-FFF2-40B4-BE49-F238E27FC236}">
                <a16:creationId xmlns:a16="http://schemas.microsoft.com/office/drawing/2014/main" id="{05F08980-938F-46D5-83BB-7AEBBFD7641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1000" y="1447800"/>
            <a:ext cx="8512175" cy="3925888"/>
          </a:xfrm>
          <a:prstGeom prst="rect">
            <a:avLst/>
          </a:prstGeom>
          <a:solidFill>
            <a:srgbClr val="FAECC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de-DE" altLang="de-DE" sz="2000" b="1">
                <a:latin typeface="Arial" panose="020B0604020202020204" pitchFamily="34" charset="0"/>
                <a:cs typeface="Arial" panose="020B0604020202020204" pitchFamily="34" charset="0"/>
              </a:rPr>
              <a:t>Kath. Grundschule Lüchtringen</a:t>
            </a:r>
          </a:p>
          <a:p>
            <a:pPr eaLnBrk="1" hangingPunct="1"/>
            <a:r>
              <a:rPr lang="de-DE" altLang="de-DE" sz="1600">
                <a:latin typeface="Arial" panose="020B0604020202020204" pitchFamily="34" charset="0"/>
                <a:cs typeface="Arial" panose="020B0604020202020204" pitchFamily="34" charset="0"/>
              </a:rPr>
              <a:t>Schulleitung: Herr Happe</a:t>
            </a:r>
          </a:p>
          <a:p>
            <a:pPr eaLnBrk="1" hangingPunct="1"/>
            <a:endParaRPr lang="de-DE" altLang="de-DE" sz="16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/>
            <a:endParaRPr lang="de-DE" altLang="de-DE" sz="16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/>
            <a:r>
              <a:rPr lang="de-DE" altLang="de-DE" sz="1600">
                <a:latin typeface="Arial" panose="020B0604020202020204" pitchFamily="34" charset="0"/>
                <a:cs typeface="Arial" panose="020B0604020202020204" pitchFamily="34" charset="0"/>
              </a:rPr>
              <a:t>Schüler*innen:	98</a:t>
            </a:r>
          </a:p>
          <a:p>
            <a:pPr eaLnBrk="1" hangingPunct="1"/>
            <a:r>
              <a:rPr lang="de-DE" altLang="de-DE" sz="1600">
                <a:latin typeface="Arial" panose="020B0604020202020204" pitchFamily="34" charset="0"/>
                <a:cs typeface="Arial" panose="020B0604020202020204" pitchFamily="34" charset="0"/>
              </a:rPr>
              <a:t>Lehrer*innen:	  9</a:t>
            </a:r>
          </a:p>
          <a:p>
            <a:pPr eaLnBrk="1" hangingPunct="1"/>
            <a:endParaRPr lang="de-DE" altLang="de-DE" sz="1600"/>
          </a:p>
          <a:p>
            <a:pPr eaLnBrk="1" hangingPunct="1"/>
            <a:endParaRPr lang="de-DE" altLang="de-DE" sz="1600"/>
          </a:p>
          <a:p>
            <a:pPr eaLnBrk="1" hangingPunct="1"/>
            <a:endParaRPr lang="de-DE" altLang="de-DE" sz="1600"/>
          </a:p>
          <a:p>
            <a:pPr eaLnBrk="1" hangingPunct="1"/>
            <a:endParaRPr lang="de-DE" altLang="de-DE" sz="1600"/>
          </a:p>
          <a:p>
            <a:pPr eaLnBrk="1" hangingPunct="1"/>
            <a:br>
              <a:rPr lang="de-DE" altLang="de-DE" sz="1600"/>
            </a:br>
            <a:endParaRPr lang="de-DE" altLang="de-DE" sz="1600"/>
          </a:p>
        </p:txBody>
      </p:sp>
      <p:pic>
        <p:nvPicPr>
          <p:cNvPr id="10244" name="Grafik 5">
            <a:extLst>
              <a:ext uri="{FF2B5EF4-FFF2-40B4-BE49-F238E27FC236}">
                <a16:creationId xmlns:a16="http://schemas.microsoft.com/office/drawing/2014/main" id="{64EC2C80-D443-4467-9616-16E5B39FA4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463" y="2276475"/>
            <a:ext cx="3132137" cy="1655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5" name="Text Box 8">
            <a:extLst>
              <a:ext uri="{FF2B5EF4-FFF2-40B4-BE49-F238E27FC236}">
                <a16:creationId xmlns:a16="http://schemas.microsoft.com/office/drawing/2014/main" id="{FF33A5E5-239E-43BD-A189-C3F3995796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7950" y="549275"/>
            <a:ext cx="6659563" cy="630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de-DE" altLang="de-DE" sz="2000">
                <a:solidFill>
                  <a:srgbClr val="FAECCB"/>
                </a:solidFill>
                <a:latin typeface="Arial" panose="020B0604020202020204" pitchFamily="34" charset="0"/>
              </a:rPr>
              <a:t>Sachstandsbericht Medienentwicklung - Lüchtringen</a:t>
            </a:r>
          </a:p>
          <a:p>
            <a:pPr eaLnBrk="1" hangingPunct="1">
              <a:spcBef>
                <a:spcPct val="50000"/>
              </a:spcBef>
            </a:pPr>
            <a:endParaRPr lang="de-DE" altLang="de-DE" sz="1000">
              <a:solidFill>
                <a:srgbClr val="FAECCB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 Box 12">
            <a:extLst>
              <a:ext uri="{FF2B5EF4-FFF2-40B4-BE49-F238E27FC236}">
                <a16:creationId xmlns:a16="http://schemas.microsoft.com/office/drawing/2014/main" id="{A3C504A2-7298-4690-BB01-90BD80919E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800" y="990600"/>
            <a:ext cx="670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de-DE" altLang="de-DE"/>
          </a:p>
        </p:txBody>
      </p:sp>
      <p:sp>
        <p:nvSpPr>
          <p:cNvPr id="11267" name="Textfeld 1">
            <a:extLst>
              <a:ext uri="{FF2B5EF4-FFF2-40B4-BE49-F238E27FC236}">
                <a16:creationId xmlns:a16="http://schemas.microsoft.com/office/drawing/2014/main" id="{58EB7092-B948-45F7-A5F7-1F1458167EA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313" y="1239838"/>
            <a:ext cx="7200900" cy="1293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de-DE" altLang="de-DE" sz="1800" b="1">
                <a:latin typeface="Arial" panose="020B0604020202020204" pitchFamily="34" charset="0"/>
                <a:cs typeface="Arial" panose="020B0604020202020204" pitchFamily="34" charset="0"/>
              </a:rPr>
              <a:t>Hardware – Vergleich Ausstattungsziel MEP/Bestand</a:t>
            </a:r>
          </a:p>
          <a:p>
            <a:pPr eaLnBrk="1" hangingPunct="1"/>
            <a:endParaRPr lang="de-DE" altLang="de-DE" sz="1800" b="1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/>
            <a:r>
              <a:rPr lang="de-DE" altLang="de-DE" sz="180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  <a:p>
            <a:pPr eaLnBrk="1" hangingPunct="1"/>
            <a:endParaRPr lang="de-DE" altLang="de-DE"/>
          </a:p>
        </p:txBody>
      </p:sp>
      <p:sp>
        <p:nvSpPr>
          <p:cNvPr id="11268" name="Text Box 8">
            <a:extLst>
              <a:ext uri="{FF2B5EF4-FFF2-40B4-BE49-F238E27FC236}">
                <a16:creationId xmlns:a16="http://schemas.microsoft.com/office/drawing/2014/main" id="{2E4D3E5E-DA2E-43B6-8C49-1305812F83D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549275"/>
            <a:ext cx="7010400" cy="630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de-DE" altLang="de-DE" sz="2000">
                <a:solidFill>
                  <a:srgbClr val="FAECCB"/>
                </a:solidFill>
                <a:latin typeface="Arial" panose="020B0604020202020204" pitchFamily="34" charset="0"/>
              </a:rPr>
              <a:t>Sachstandsbericht Medienentwicklung – Lüchtringen</a:t>
            </a:r>
          </a:p>
          <a:p>
            <a:pPr eaLnBrk="1" hangingPunct="1">
              <a:spcBef>
                <a:spcPct val="50000"/>
              </a:spcBef>
            </a:pPr>
            <a:endParaRPr lang="de-DE" altLang="de-DE" sz="1000">
              <a:solidFill>
                <a:srgbClr val="FAECCB"/>
              </a:solidFill>
              <a:latin typeface="Arial" panose="020B0604020202020204" pitchFamily="34" charset="0"/>
            </a:endParaRPr>
          </a:p>
        </p:txBody>
      </p:sp>
      <p:graphicFrame>
        <p:nvGraphicFramePr>
          <p:cNvPr id="2" name="Tabelle 1">
            <a:extLst>
              <a:ext uri="{FF2B5EF4-FFF2-40B4-BE49-F238E27FC236}">
                <a16:creationId xmlns:a16="http://schemas.microsoft.com/office/drawing/2014/main" id="{2D1CE982-D7CD-4093-B4E6-6EAA99E614A2}"/>
              </a:ext>
            </a:extLst>
          </p:cNvPr>
          <p:cNvGraphicFramePr>
            <a:graphicFrameLocks noGrp="1"/>
          </p:cNvGraphicFramePr>
          <p:nvPr/>
        </p:nvGraphicFramePr>
        <p:xfrm>
          <a:off x="539750" y="1868488"/>
          <a:ext cx="7704138" cy="41783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3673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0893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32786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36487"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EDV-Arbeitsplätze:</a:t>
                      </a:r>
                      <a:endParaRPr lang="de-DE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32</a:t>
                      </a:r>
                      <a:endParaRPr lang="de-DE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Ziel</a:t>
                      </a:r>
                      <a:r>
                        <a:rPr lang="de-DE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de-DE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MEP</a:t>
                      </a:r>
                    </a:p>
                  </a:txBody>
                  <a:tcPr marL="9525" marR="9525" marT="9528" marB="0" anchor="b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6487"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Ist</a:t>
                      </a:r>
                      <a:endParaRPr lang="de-DE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133</a:t>
                      </a:r>
                    </a:p>
                  </a:txBody>
                  <a:tcPr marL="9525" marR="9525" marT="952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Summe SA/DP/Bestand</a:t>
                      </a:r>
                    </a:p>
                  </a:txBody>
                  <a:tcPr marL="9525" marR="9525" marT="9528" marB="0" anchor="b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4899">
                <a:tc>
                  <a:txBody>
                    <a:bodyPr/>
                    <a:lstStyle/>
                    <a:p>
                      <a:pPr algn="l" fontAlgn="b"/>
                      <a:endParaRPr lang="de-DE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8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de-DE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8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de-DE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8" marB="0" anchor="b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36487">
                <a:tc>
                  <a:txBody>
                    <a:bodyPr/>
                    <a:lstStyle/>
                    <a:p>
                      <a:pPr algn="l" fontAlgn="b"/>
                      <a:endParaRPr lang="de-DE" sz="11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8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de-DE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8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de-DE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8" marB="0" anchor="b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36487"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b="1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Peripherie (Drucker, Scanner, Kameras..):</a:t>
                      </a:r>
                      <a:endParaRPr lang="de-DE" sz="1100" b="1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  <a:endParaRPr lang="de-DE" sz="11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b="0" i="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Ziel MEP</a:t>
                      </a:r>
                    </a:p>
                  </a:txBody>
                  <a:tcPr marL="9525" marR="9525" marT="9528" marB="0" anchor="b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1245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de-DE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>
                              <a:lumMod val="95000"/>
                              <a:lumOff val="5000"/>
                            </a:srgbClr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Durch laufende Anschaffungen der unterschiedlichsten Peripherie-Geräte ist der Soll-Wert deutlich überschritten.</a:t>
                      </a:r>
                    </a:p>
                  </a:txBody>
                  <a:tcPr marL="9525" marR="9525" marT="9528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de-DE" sz="11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8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de-DE" sz="1100" b="0" i="0" u="none" strike="noStrike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8" marB="0" anchor="b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36487">
                <a:tc>
                  <a:txBody>
                    <a:bodyPr/>
                    <a:lstStyle/>
                    <a:p>
                      <a:pPr algn="l" fontAlgn="b"/>
                      <a:endParaRPr lang="de-DE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8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de-DE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8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de-DE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8" marB="0" anchor="b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36487"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Präsentationstechnik</a:t>
                      </a:r>
                      <a:r>
                        <a:rPr lang="de-DE" sz="11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:</a:t>
                      </a:r>
                      <a:endParaRPr lang="de-DE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</a:t>
                      </a:r>
                    </a:p>
                  </a:txBody>
                  <a:tcPr marL="9525" marR="9525" marT="9528" marB="0" anchor="b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(Unterrichts-/Fachräume)</a:t>
                      </a:r>
                    </a:p>
                  </a:txBody>
                  <a:tcPr marL="9525" marR="9525" marT="9528" marB="0" anchor="b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12479">
                <a:tc>
                  <a:txBody>
                    <a:bodyPr/>
                    <a:lstStyle/>
                    <a:p>
                      <a:pPr eaLnBrk="1" hangingPunct="1"/>
                      <a:r>
                        <a:rPr lang="de-DE" altLang="de-DE" sz="1100" dirty="0">
                          <a:latin typeface="Arial" charset="0"/>
                          <a:cs typeface="Arial" charset="0"/>
                        </a:rPr>
                        <a:t>Erneuerung nach Umbau</a:t>
                      </a:r>
                      <a:r>
                        <a:rPr lang="de-DE" altLang="de-DE" sz="1100" baseline="0" dirty="0">
                          <a:latin typeface="Arial" charset="0"/>
                          <a:cs typeface="Arial" charset="0"/>
                        </a:rPr>
                        <a:t> und</a:t>
                      </a:r>
                      <a:r>
                        <a:rPr lang="de-DE" altLang="de-DE" sz="1100" dirty="0">
                          <a:latin typeface="Arial" charset="0"/>
                          <a:cs typeface="Arial" charset="0"/>
                        </a:rPr>
                        <a:t> Einrichtung der technischen Voraussetzungen</a:t>
                      </a:r>
                      <a:r>
                        <a:rPr lang="de-DE" altLang="de-DE" sz="1100" baseline="0" dirty="0">
                          <a:latin typeface="Arial" charset="0"/>
                          <a:cs typeface="Arial" charset="0"/>
                        </a:rPr>
                        <a:t> nach dem TPK und gemeldetem Bedarf der Schule</a:t>
                      </a:r>
                      <a:endParaRPr lang="de-DE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8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de-DE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8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de-DE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8" marB="0" anchor="b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680088"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Davon</a:t>
                      </a:r>
                    </a:p>
                  </a:txBody>
                  <a:tcPr marL="9525" marR="9525" marT="952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</a:t>
                      </a:r>
                    </a:p>
                  </a:txBody>
                  <a:tcPr marL="9525" marR="9525" marT="952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Beschaffung über </a:t>
                      </a:r>
                      <a:r>
                        <a:rPr lang="de-DE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DigitalPakt</a:t>
                      </a:r>
                      <a:r>
                        <a:rPr lang="de-DE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NRW bereits bestellt –Lieferung + Montage entsprechend Baufortschritt  (41. KW 2022)</a:t>
                      </a:r>
                    </a:p>
                  </a:txBody>
                  <a:tcPr marL="9525" marR="9525" marT="9528" marB="0" anchor="b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36487">
                <a:tc>
                  <a:txBody>
                    <a:bodyPr/>
                    <a:lstStyle/>
                    <a:p>
                      <a:pPr algn="l" fontAlgn="b"/>
                      <a:endParaRPr lang="de-DE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8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de-DE" sz="11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8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de-DE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8" marB="0" anchor="b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36487"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Server</a:t>
                      </a:r>
                      <a:r>
                        <a:rPr lang="de-DE" sz="11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:</a:t>
                      </a:r>
                      <a:endParaRPr lang="de-DE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de-DE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MEP</a:t>
                      </a:r>
                    </a:p>
                  </a:txBody>
                  <a:tcPr marL="9525" marR="9525" marT="9528" marB="0" anchor="b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36487"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Ist:</a:t>
                      </a:r>
                      <a:endParaRPr lang="de-DE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de-DE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8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de-DE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8" marB="0" anchor="b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Box 8">
            <a:extLst>
              <a:ext uri="{FF2B5EF4-FFF2-40B4-BE49-F238E27FC236}">
                <a16:creationId xmlns:a16="http://schemas.microsoft.com/office/drawing/2014/main" id="{1DE77D46-19FB-452A-A203-AB9CEC5AA2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549275"/>
            <a:ext cx="6804025" cy="630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de-DE" altLang="de-DE" sz="2000">
                <a:solidFill>
                  <a:srgbClr val="FAECCB"/>
                </a:solidFill>
                <a:latin typeface="Arial" panose="020B0604020202020204" pitchFamily="34" charset="0"/>
              </a:rPr>
              <a:t>Sachstandsbericht Medienentwicklung - Ottbergen</a:t>
            </a:r>
          </a:p>
          <a:p>
            <a:pPr eaLnBrk="1" hangingPunct="1">
              <a:spcBef>
                <a:spcPct val="50000"/>
              </a:spcBef>
            </a:pPr>
            <a:endParaRPr lang="de-DE" altLang="de-DE" sz="1000">
              <a:solidFill>
                <a:srgbClr val="FAECCB"/>
              </a:solidFill>
              <a:latin typeface="Arial" panose="020B0604020202020204" pitchFamily="34" charset="0"/>
            </a:endParaRPr>
          </a:p>
        </p:txBody>
      </p:sp>
      <p:sp>
        <p:nvSpPr>
          <p:cNvPr id="12291" name="Text Box 12">
            <a:extLst>
              <a:ext uri="{FF2B5EF4-FFF2-40B4-BE49-F238E27FC236}">
                <a16:creationId xmlns:a16="http://schemas.microsoft.com/office/drawing/2014/main" id="{E0F07B54-DEF1-459E-8F40-F3C5C026FC1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800" y="990600"/>
            <a:ext cx="670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de-DE" altLang="de-DE"/>
          </a:p>
        </p:txBody>
      </p:sp>
      <p:sp>
        <p:nvSpPr>
          <p:cNvPr id="12292" name="Rectangle 15">
            <a:extLst>
              <a:ext uri="{FF2B5EF4-FFF2-40B4-BE49-F238E27FC236}">
                <a16:creationId xmlns:a16="http://schemas.microsoft.com/office/drawing/2014/main" id="{91999A75-8C53-4DBA-B92D-54090D24A99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1000" y="1447800"/>
            <a:ext cx="8512175" cy="3925888"/>
          </a:xfrm>
          <a:prstGeom prst="rect">
            <a:avLst/>
          </a:prstGeom>
          <a:solidFill>
            <a:srgbClr val="FAECC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de-DE" altLang="de-DE" sz="2000" b="1">
                <a:latin typeface="Arial" panose="020B0604020202020204" pitchFamily="34" charset="0"/>
                <a:cs typeface="Arial" panose="020B0604020202020204" pitchFamily="34" charset="0"/>
              </a:rPr>
              <a:t>Gemeinschaftsgrundschule Ottbergen</a:t>
            </a:r>
          </a:p>
          <a:p>
            <a:pPr eaLnBrk="1" hangingPunct="1"/>
            <a:r>
              <a:rPr lang="de-DE" altLang="de-DE" sz="1600">
                <a:latin typeface="Arial" panose="020B0604020202020204" pitchFamily="34" charset="0"/>
                <a:cs typeface="Arial" panose="020B0604020202020204" pitchFamily="34" charset="0"/>
              </a:rPr>
              <a:t>Schulleitung: Frau Redemann</a:t>
            </a:r>
          </a:p>
          <a:p>
            <a:pPr eaLnBrk="1" hangingPunct="1"/>
            <a:endParaRPr lang="de-DE" altLang="de-DE" sz="16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/>
            <a:endParaRPr lang="de-DE" altLang="de-DE" sz="16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/>
            <a:r>
              <a:rPr lang="de-DE" altLang="de-DE" sz="1600">
                <a:latin typeface="Arial" panose="020B0604020202020204" pitchFamily="34" charset="0"/>
                <a:cs typeface="Arial" panose="020B0604020202020204" pitchFamily="34" charset="0"/>
              </a:rPr>
              <a:t>Schüler*innen:	132</a:t>
            </a:r>
          </a:p>
          <a:p>
            <a:pPr eaLnBrk="1" hangingPunct="1"/>
            <a:r>
              <a:rPr lang="de-DE" altLang="de-DE" sz="1600">
                <a:latin typeface="Arial" panose="020B0604020202020204" pitchFamily="34" charset="0"/>
                <a:cs typeface="Arial" panose="020B0604020202020204" pitchFamily="34" charset="0"/>
              </a:rPr>
              <a:t>Lehrer*innen: 	  11</a:t>
            </a:r>
            <a:endParaRPr lang="de-DE" altLang="de-DE" sz="1600"/>
          </a:p>
          <a:p>
            <a:pPr eaLnBrk="1" hangingPunct="1"/>
            <a:endParaRPr lang="de-DE" altLang="de-DE" sz="1600"/>
          </a:p>
          <a:p>
            <a:pPr eaLnBrk="1" hangingPunct="1"/>
            <a:endParaRPr lang="de-DE" altLang="de-DE" sz="1600"/>
          </a:p>
          <a:p>
            <a:pPr eaLnBrk="1" hangingPunct="1"/>
            <a:endParaRPr lang="de-DE" altLang="de-DE" sz="1600"/>
          </a:p>
          <a:p>
            <a:pPr eaLnBrk="1" hangingPunct="1"/>
            <a:endParaRPr lang="de-DE" altLang="de-DE" sz="1600"/>
          </a:p>
          <a:p>
            <a:pPr eaLnBrk="1" hangingPunct="1"/>
            <a:endParaRPr lang="de-DE" altLang="de-DE" sz="1600"/>
          </a:p>
          <a:p>
            <a:pPr eaLnBrk="1" hangingPunct="1"/>
            <a:endParaRPr lang="de-DE" altLang="de-DE" sz="1600"/>
          </a:p>
          <a:p>
            <a:pPr eaLnBrk="1" hangingPunct="1"/>
            <a:br>
              <a:rPr lang="de-DE" altLang="de-DE" sz="1600"/>
            </a:br>
            <a:endParaRPr lang="de-DE" altLang="de-DE" sz="1600"/>
          </a:p>
        </p:txBody>
      </p:sp>
      <p:pic>
        <p:nvPicPr>
          <p:cNvPr id="12293" name="Grafik 2">
            <a:extLst>
              <a:ext uri="{FF2B5EF4-FFF2-40B4-BE49-F238E27FC236}">
                <a16:creationId xmlns:a16="http://schemas.microsoft.com/office/drawing/2014/main" id="{6E100820-C0C7-4DAB-98FE-86D177C689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7088" y="2582863"/>
            <a:ext cx="3898900" cy="1655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12">
            <a:extLst>
              <a:ext uri="{FF2B5EF4-FFF2-40B4-BE49-F238E27FC236}">
                <a16:creationId xmlns:a16="http://schemas.microsoft.com/office/drawing/2014/main" id="{4115AF4A-625D-486D-B61A-D5E9D6FCB19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800" y="990600"/>
            <a:ext cx="670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de-DE" altLang="de-DE"/>
          </a:p>
        </p:txBody>
      </p:sp>
      <p:sp>
        <p:nvSpPr>
          <p:cNvPr id="13315" name="Textfeld 1">
            <a:extLst>
              <a:ext uri="{FF2B5EF4-FFF2-40B4-BE49-F238E27FC236}">
                <a16:creationId xmlns:a16="http://schemas.microsoft.com/office/drawing/2014/main" id="{7B112DE3-26F9-4DA4-B8A7-E80ACA6B108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313" y="1239838"/>
            <a:ext cx="7200900" cy="1293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de-DE" altLang="de-DE" sz="1800" b="1">
                <a:latin typeface="Arial" panose="020B0604020202020204" pitchFamily="34" charset="0"/>
                <a:cs typeface="Arial" panose="020B0604020202020204" pitchFamily="34" charset="0"/>
              </a:rPr>
              <a:t>Hardware – Vergleich Ausstattungsziel MEP/Bestand</a:t>
            </a:r>
          </a:p>
          <a:p>
            <a:pPr eaLnBrk="1" hangingPunct="1"/>
            <a:endParaRPr lang="de-DE" altLang="de-DE" sz="1800" b="1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/>
            <a:r>
              <a:rPr lang="de-DE" altLang="de-DE" sz="180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  <a:p>
            <a:pPr eaLnBrk="1" hangingPunct="1"/>
            <a:endParaRPr lang="de-DE" altLang="de-DE"/>
          </a:p>
        </p:txBody>
      </p:sp>
      <p:sp>
        <p:nvSpPr>
          <p:cNvPr id="13316" name="Text Box 8">
            <a:extLst>
              <a:ext uri="{FF2B5EF4-FFF2-40B4-BE49-F238E27FC236}">
                <a16:creationId xmlns:a16="http://schemas.microsoft.com/office/drawing/2014/main" id="{9C166C24-39CB-488E-BF15-277774D0AF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549275"/>
            <a:ext cx="7010400" cy="630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de-DE" altLang="de-DE" sz="2000">
                <a:solidFill>
                  <a:srgbClr val="FAECCB"/>
                </a:solidFill>
                <a:latin typeface="Arial" panose="020B0604020202020204" pitchFamily="34" charset="0"/>
              </a:rPr>
              <a:t>Sachstandsbericht Medienentwicklung – Ottbergen</a:t>
            </a:r>
          </a:p>
          <a:p>
            <a:pPr eaLnBrk="1" hangingPunct="1">
              <a:spcBef>
                <a:spcPct val="50000"/>
              </a:spcBef>
            </a:pPr>
            <a:endParaRPr lang="de-DE" altLang="de-DE" sz="1000">
              <a:solidFill>
                <a:srgbClr val="FAECCB"/>
              </a:solidFill>
              <a:latin typeface="Arial" panose="020B0604020202020204" pitchFamily="34" charset="0"/>
            </a:endParaRPr>
          </a:p>
        </p:txBody>
      </p:sp>
      <p:graphicFrame>
        <p:nvGraphicFramePr>
          <p:cNvPr id="2" name="Tabelle 1">
            <a:extLst>
              <a:ext uri="{FF2B5EF4-FFF2-40B4-BE49-F238E27FC236}">
                <a16:creationId xmlns:a16="http://schemas.microsoft.com/office/drawing/2014/main" id="{370B468B-0F2C-4F6D-93D9-530426139208}"/>
              </a:ext>
            </a:extLst>
          </p:cNvPr>
          <p:cNvGraphicFramePr>
            <a:graphicFrameLocks noGrp="1"/>
          </p:cNvGraphicFramePr>
          <p:nvPr/>
        </p:nvGraphicFramePr>
        <p:xfrm>
          <a:off x="611188" y="1885950"/>
          <a:ext cx="6361112" cy="41783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36764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0903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8443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36487"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EDV-Arbeitsplätze:</a:t>
                      </a:r>
                      <a:endParaRPr lang="de-DE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6" marR="9526" marT="952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32</a:t>
                      </a:r>
                      <a:endParaRPr lang="de-DE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6" marR="9526" marT="952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MEP</a:t>
                      </a:r>
                    </a:p>
                  </a:txBody>
                  <a:tcPr marL="9526" marR="9526" marT="9528" marB="0" anchor="b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6487"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Ist</a:t>
                      </a:r>
                      <a:endParaRPr lang="de-DE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6" marR="9526" marT="952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109</a:t>
                      </a:r>
                    </a:p>
                  </a:txBody>
                  <a:tcPr marL="9526" marR="9526" marT="952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Summe SA/DP/Bestand</a:t>
                      </a:r>
                    </a:p>
                  </a:txBody>
                  <a:tcPr marL="9526" marR="9526" marT="9528" marB="0" anchor="b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4899"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noch offen:</a:t>
                      </a:r>
                      <a:endParaRPr lang="de-DE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6" marR="9526" marT="952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6" marR="9526" marT="952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Beschaffung über SA/DP NRW erfolgt</a:t>
                      </a:r>
                    </a:p>
                  </a:txBody>
                  <a:tcPr marL="9526" marR="9526" marT="9528" marB="0" anchor="b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36487">
                <a:tc>
                  <a:txBody>
                    <a:bodyPr/>
                    <a:lstStyle/>
                    <a:p>
                      <a:pPr algn="l" fontAlgn="b"/>
                      <a:endParaRPr lang="de-DE" sz="11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6" marR="9526" marT="9528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de-DE" sz="11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6" marR="9526" marT="9528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de-DE" sz="11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6" marR="9526" marT="9528" marB="0" anchor="b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36487"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b="1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Peripherie (Drucker, Scanner, Kameras..):</a:t>
                      </a:r>
                      <a:endParaRPr lang="de-DE" sz="1100" b="1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6" marR="9526" marT="952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  <a:endParaRPr lang="de-DE" sz="11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6" marR="9526" marT="952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b="0" i="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MEP</a:t>
                      </a:r>
                    </a:p>
                  </a:txBody>
                  <a:tcPr marL="9526" marR="9526" marT="9528" marB="0" anchor="b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1245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de-DE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>
                              <a:lumMod val="95000"/>
                              <a:lumOff val="5000"/>
                            </a:srgbClr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Durch laufende Anschaffungen der unterschiedlichsten Peripherie-Geräte ist der Soll-Wert deutlich überschritten.</a:t>
                      </a:r>
                    </a:p>
                  </a:txBody>
                  <a:tcPr marL="9526" marR="9526" marT="952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b="0" i="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marL="9526" marR="9526" marT="9528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Drucker - Beschaffung über </a:t>
                      </a:r>
                      <a:r>
                        <a:rPr lang="de-DE" sz="1100" b="0" i="0" u="none" strike="noStrike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DigitalPakt</a:t>
                      </a:r>
                      <a:r>
                        <a:rPr lang="de-DE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NRW erfolgt</a:t>
                      </a:r>
                    </a:p>
                    <a:p>
                      <a:pPr algn="l" fontAlgn="b"/>
                      <a:endParaRPr lang="de-DE" sz="1100" b="0" i="0" u="none" strike="noStrike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6" marR="9526" marT="9528" marB="0" anchor="b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36487">
                <a:tc>
                  <a:txBody>
                    <a:bodyPr/>
                    <a:lstStyle/>
                    <a:p>
                      <a:pPr algn="l" fontAlgn="b"/>
                      <a:endParaRPr lang="de-DE" sz="1100" b="0" i="0" u="none" strike="noStrike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6" marR="9526" marT="9528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de-DE" sz="1100" b="0" i="0" u="none" strike="noStrike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6" marR="9526" marT="9528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de-DE" sz="1100" b="0" i="0" u="none" strike="noStrike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6" marR="9526" marT="9528" marB="0" anchor="b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36487"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Präsentationstechnik:</a:t>
                      </a:r>
                      <a:endParaRPr lang="de-DE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6" marR="9526" marT="952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</a:t>
                      </a:r>
                      <a:endParaRPr lang="de-DE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6" marR="9526" marT="9528" marB="0" anchor="b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(Unterrichts-/Fachräume)</a:t>
                      </a:r>
                    </a:p>
                  </a:txBody>
                  <a:tcPr marL="9526" marR="9526" marT="9528" marB="0" anchor="b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12479">
                <a:tc>
                  <a:txBody>
                    <a:bodyPr/>
                    <a:lstStyle/>
                    <a:p>
                      <a:pPr eaLnBrk="1" hangingPunct="1"/>
                      <a:r>
                        <a:rPr lang="de-DE" altLang="de-DE" sz="1100" dirty="0">
                          <a:latin typeface="Arial" charset="0"/>
                          <a:cs typeface="Arial" charset="0"/>
                        </a:rPr>
                        <a:t>Erneuerung nach Umbau</a:t>
                      </a:r>
                      <a:r>
                        <a:rPr lang="de-DE" altLang="de-DE" sz="1100" baseline="0" dirty="0">
                          <a:latin typeface="Arial" charset="0"/>
                          <a:cs typeface="Arial" charset="0"/>
                        </a:rPr>
                        <a:t> und</a:t>
                      </a:r>
                      <a:r>
                        <a:rPr lang="de-DE" altLang="de-DE" sz="1100" dirty="0">
                          <a:latin typeface="Arial" charset="0"/>
                          <a:cs typeface="Arial" charset="0"/>
                        </a:rPr>
                        <a:t> Einrichtung der technischen Voraussetzungen</a:t>
                      </a:r>
                      <a:r>
                        <a:rPr lang="de-DE" altLang="de-DE" sz="1100" baseline="0" dirty="0">
                          <a:latin typeface="Arial" charset="0"/>
                          <a:cs typeface="Arial" charset="0"/>
                        </a:rPr>
                        <a:t> nach dem TPK und gemeldetem Bedarf der Schule</a:t>
                      </a:r>
                      <a:endParaRPr lang="de-DE" altLang="de-DE" sz="1100" dirty="0">
                        <a:latin typeface="Arial" charset="0"/>
                        <a:cs typeface="Arial" charset="0"/>
                      </a:endParaRPr>
                    </a:p>
                  </a:txBody>
                  <a:tcPr marL="9526" marR="9526" marT="952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</a:t>
                      </a:r>
                    </a:p>
                  </a:txBody>
                  <a:tcPr marL="9526" marR="9526" marT="9528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Beschaffung über </a:t>
                      </a:r>
                      <a:r>
                        <a:rPr lang="de-DE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DigitalPakt</a:t>
                      </a:r>
                      <a:r>
                        <a:rPr lang="de-DE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NRW – bereits montiert</a:t>
                      </a:r>
                    </a:p>
                    <a:p>
                      <a:pPr algn="l" fontAlgn="b"/>
                      <a:endParaRPr lang="de-DE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6" marR="9526" marT="9528" marB="0" anchor="b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680088"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Davon</a:t>
                      </a:r>
                      <a:endParaRPr lang="de-DE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6" marR="9526" marT="9528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marL="9526" marR="9526" marT="9528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Beschaffung über </a:t>
                      </a:r>
                      <a:r>
                        <a:rPr lang="de-DE" sz="11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DigitalPakt</a:t>
                      </a:r>
                      <a:r>
                        <a:rPr lang="de-DE" sz="11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NRW – bereits geliefert – Montage 37. KW 2022</a:t>
                      </a:r>
                    </a:p>
                  </a:txBody>
                  <a:tcPr marL="9526" marR="9526" marT="9528" marB="0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36487">
                <a:tc>
                  <a:txBody>
                    <a:bodyPr/>
                    <a:lstStyle/>
                    <a:p>
                      <a:pPr algn="l" fontAlgn="b"/>
                      <a:endParaRPr lang="de-DE" sz="11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6" marR="9526" marT="9528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de-DE" sz="11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6" marR="9526" marT="9528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de-DE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6" marR="9526" marT="9528" marB="0" anchor="b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36487"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Server:</a:t>
                      </a:r>
                      <a:endParaRPr lang="de-DE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6" marR="9526" marT="952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de-DE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6" marR="9526" marT="952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MEP</a:t>
                      </a:r>
                    </a:p>
                  </a:txBody>
                  <a:tcPr marL="9526" marR="9526" marT="9528" marB="0" anchor="b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36487"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Ist:</a:t>
                      </a:r>
                      <a:endParaRPr lang="de-DE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6" marR="9526" marT="952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de-DE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6" marR="9526" marT="9528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de-DE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6" marR="9526" marT="9528" marB="0" anchor="b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 Box 8">
            <a:extLst>
              <a:ext uri="{FF2B5EF4-FFF2-40B4-BE49-F238E27FC236}">
                <a16:creationId xmlns:a16="http://schemas.microsoft.com/office/drawing/2014/main" id="{E13F7B72-6552-4190-873D-B8C53BDDB4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549275"/>
            <a:ext cx="7451725" cy="630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de-DE" altLang="de-DE" sz="2000">
                <a:solidFill>
                  <a:srgbClr val="FAECCB"/>
                </a:solidFill>
                <a:latin typeface="Arial" panose="020B0604020202020204" pitchFamily="34" charset="0"/>
              </a:rPr>
              <a:t>Sachstandsbericht Medienentwicklung – Schule am Nicolaitor</a:t>
            </a:r>
          </a:p>
          <a:p>
            <a:pPr eaLnBrk="1" hangingPunct="1">
              <a:spcBef>
                <a:spcPct val="50000"/>
              </a:spcBef>
            </a:pPr>
            <a:endParaRPr lang="de-DE" altLang="de-DE" sz="1000">
              <a:solidFill>
                <a:srgbClr val="FAECCB"/>
              </a:solidFill>
              <a:latin typeface="Arial" panose="020B0604020202020204" pitchFamily="34" charset="0"/>
            </a:endParaRPr>
          </a:p>
        </p:txBody>
      </p:sp>
      <p:sp>
        <p:nvSpPr>
          <p:cNvPr id="14339" name="Text Box 12">
            <a:extLst>
              <a:ext uri="{FF2B5EF4-FFF2-40B4-BE49-F238E27FC236}">
                <a16:creationId xmlns:a16="http://schemas.microsoft.com/office/drawing/2014/main" id="{73EBF926-5F68-4BFC-9E0F-B86ABCBF37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800" y="990600"/>
            <a:ext cx="670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de-DE" altLang="de-DE"/>
          </a:p>
        </p:txBody>
      </p:sp>
      <p:sp>
        <p:nvSpPr>
          <p:cNvPr id="14340" name="Rectangle 15">
            <a:extLst>
              <a:ext uri="{FF2B5EF4-FFF2-40B4-BE49-F238E27FC236}">
                <a16:creationId xmlns:a16="http://schemas.microsoft.com/office/drawing/2014/main" id="{588F4CC9-09B9-4C8C-BE09-F0BEAA2A02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1000" y="1447800"/>
            <a:ext cx="8512175" cy="3925888"/>
          </a:xfrm>
          <a:prstGeom prst="rect">
            <a:avLst/>
          </a:prstGeom>
          <a:solidFill>
            <a:srgbClr val="FAECC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de-DE" altLang="de-DE" sz="2000" b="1">
                <a:latin typeface="Arial" panose="020B0604020202020204" pitchFamily="34" charset="0"/>
                <a:cs typeface="Arial" panose="020B0604020202020204" pitchFamily="34" charset="0"/>
              </a:rPr>
              <a:t>Schule am Nicolaitor</a:t>
            </a:r>
          </a:p>
          <a:p>
            <a:pPr eaLnBrk="1" hangingPunct="1"/>
            <a:r>
              <a:rPr lang="de-DE" altLang="de-DE" sz="1600">
                <a:latin typeface="Arial" panose="020B0604020202020204" pitchFamily="34" charset="0"/>
                <a:cs typeface="Arial" panose="020B0604020202020204" pitchFamily="34" charset="0"/>
              </a:rPr>
              <a:t>Schulleitung: Frau Becker</a:t>
            </a:r>
          </a:p>
          <a:p>
            <a:pPr eaLnBrk="1" hangingPunct="1"/>
            <a:endParaRPr lang="de-DE" altLang="de-DE" sz="16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/>
            <a:endParaRPr lang="de-DE" altLang="de-DE" sz="16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/>
            <a:r>
              <a:rPr lang="de-DE" altLang="de-DE" sz="1600">
                <a:latin typeface="Arial" panose="020B0604020202020204" pitchFamily="34" charset="0"/>
                <a:cs typeface="Arial" panose="020B0604020202020204" pitchFamily="34" charset="0"/>
              </a:rPr>
              <a:t>Schüler*innen:	272</a:t>
            </a:r>
          </a:p>
          <a:p>
            <a:pPr eaLnBrk="1" hangingPunct="1"/>
            <a:r>
              <a:rPr lang="de-DE" altLang="de-DE" sz="1600">
                <a:latin typeface="Arial" panose="020B0604020202020204" pitchFamily="34" charset="0"/>
                <a:cs typeface="Arial" panose="020B0604020202020204" pitchFamily="34" charset="0"/>
              </a:rPr>
              <a:t>Lehrer*innen:	  23</a:t>
            </a:r>
            <a:endParaRPr lang="de-DE" altLang="de-DE" sz="1600"/>
          </a:p>
          <a:p>
            <a:pPr eaLnBrk="1" hangingPunct="1"/>
            <a:endParaRPr lang="de-DE" altLang="de-DE" sz="1600"/>
          </a:p>
          <a:p>
            <a:pPr eaLnBrk="1" hangingPunct="1"/>
            <a:endParaRPr lang="de-DE" altLang="de-DE" sz="1600"/>
          </a:p>
          <a:p>
            <a:pPr eaLnBrk="1" hangingPunct="1"/>
            <a:endParaRPr lang="de-DE" altLang="de-DE" sz="1600"/>
          </a:p>
          <a:p>
            <a:pPr eaLnBrk="1" hangingPunct="1"/>
            <a:endParaRPr lang="de-DE" altLang="de-DE" sz="1600"/>
          </a:p>
          <a:p>
            <a:pPr eaLnBrk="1" hangingPunct="1"/>
            <a:br>
              <a:rPr lang="de-DE" altLang="de-DE" sz="1600"/>
            </a:br>
            <a:endParaRPr lang="de-DE" altLang="de-DE" sz="1600"/>
          </a:p>
        </p:txBody>
      </p:sp>
      <p:pic>
        <p:nvPicPr>
          <p:cNvPr id="14341" name="Grafik 1">
            <a:extLst>
              <a:ext uri="{FF2B5EF4-FFF2-40B4-BE49-F238E27FC236}">
                <a16:creationId xmlns:a16="http://schemas.microsoft.com/office/drawing/2014/main" id="{BE267BAF-3103-40B6-A9C0-F696D5686A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263" y="1773238"/>
            <a:ext cx="3275012" cy="189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 Box 12">
            <a:extLst>
              <a:ext uri="{FF2B5EF4-FFF2-40B4-BE49-F238E27FC236}">
                <a16:creationId xmlns:a16="http://schemas.microsoft.com/office/drawing/2014/main" id="{A4029349-079B-43A5-802D-1AFEF4319D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800" y="990600"/>
            <a:ext cx="670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de-DE" altLang="de-DE"/>
          </a:p>
        </p:txBody>
      </p:sp>
      <p:sp>
        <p:nvSpPr>
          <p:cNvPr id="15363" name="Textfeld 1">
            <a:extLst>
              <a:ext uri="{FF2B5EF4-FFF2-40B4-BE49-F238E27FC236}">
                <a16:creationId xmlns:a16="http://schemas.microsoft.com/office/drawing/2014/main" id="{5F823A64-B52C-4F71-9028-0D9CE59791A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313" y="1219200"/>
            <a:ext cx="7200900" cy="1292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de-DE" altLang="de-DE" sz="1800" b="1">
                <a:latin typeface="Arial" panose="020B0604020202020204" pitchFamily="34" charset="0"/>
                <a:cs typeface="Arial" panose="020B0604020202020204" pitchFamily="34" charset="0"/>
              </a:rPr>
              <a:t>Hardware – Vergleich Ausstattungsziel MEP/Bestand</a:t>
            </a:r>
          </a:p>
          <a:p>
            <a:pPr eaLnBrk="1" hangingPunct="1"/>
            <a:endParaRPr lang="de-DE" altLang="de-DE" sz="1800" b="1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/>
            <a:r>
              <a:rPr lang="de-DE" altLang="de-DE" sz="180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  <a:p>
            <a:pPr eaLnBrk="1" hangingPunct="1"/>
            <a:endParaRPr lang="de-DE" altLang="de-DE"/>
          </a:p>
        </p:txBody>
      </p:sp>
      <p:sp>
        <p:nvSpPr>
          <p:cNvPr id="15364" name="Text Box 8">
            <a:extLst>
              <a:ext uri="{FF2B5EF4-FFF2-40B4-BE49-F238E27FC236}">
                <a16:creationId xmlns:a16="http://schemas.microsoft.com/office/drawing/2014/main" id="{6080B974-CA8C-44AE-AEFB-2D340C0C515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549275"/>
            <a:ext cx="7164388" cy="630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de-DE" altLang="de-DE" sz="2000">
                <a:solidFill>
                  <a:srgbClr val="FAECCB"/>
                </a:solidFill>
                <a:latin typeface="Arial" panose="020B0604020202020204" pitchFamily="34" charset="0"/>
              </a:rPr>
              <a:t>Sachstandsbericht Medienentwicklung – Schule am Nicolaitor</a:t>
            </a:r>
          </a:p>
          <a:p>
            <a:pPr eaLnBrk="1" hangingPunct="1">
              <a:spcBef>
                <a:spcPct val="50000"/>
              </a:spcBef>
            </a:pPr>
            <a:endParaRPr lang="de-DE" altLang="de-DE" sz="1000">
              <a:solidFill>
                <a:srgbClr val="FAECCB"/>
              </a:solidFill>
              <a:latin typeface="Arial" panose="020B0604020202020204" pitchFamily="34" charset="0"/>
            </a:endParaRPr>
          </a:p>
        </p:txBody>
      </p:sp>
      <p:graphicFrame>
        <p:nvGraphicFramePr>
          <p:cNvPr id="2" name="Tabelle 1">
            <a:extLst>
              <a:ext uri="{FF2B5EF4-FFF2-40B4-BE49-F238E27FC236}">
                <a16:creationId xmlns:a16="http://schemas.microsoft.com/office/drawing/2014/main" id="{2C06124F-2FCC-459D-8682-7E5FD839AB75}"/>
              </a:ext>
            </a:extLst>
          </p:cNvPr>
          <p:cNvGraphicFramePr>
            <a:graphicFrameLocks noGrp="1"/>
          </p:cNvGraphicFramePr>
          <p:nvPr/>
        </p:nvGraphicFramePr>
        <p:xfrm>
          <a:off x="611188" y="1773238"/>
          <a:ext cx="6361112" cy="391477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36764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0903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8443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44456"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EDV-Arbeitsplätze:</a:t>
                      </a:r>
                      <a:endParaRPr lang="de-DE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6" marR="9526" marT="952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71</a:t>
                      </a:r>
                      <a:endParaRPr lang="de-DE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6" marR="9526" marT="952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Ziel MEP</a:t>
                      </a:r>
                    </a:p>
                  </a:txBody>
                  <a:tcPr marL="9526" marR="9526" marT="9522" marB="0" anchor="b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4456"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Ist</a:t>
                      </a:r>
                      <a:endParaRPr lang="de-DE" sz="11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6" marR="9526" marT="952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182</a:t>
                      </a:r>
                    </a:p>
                  </a:txBody>
                  <a:tcPr marL="9526" marR="9526" marT="952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Summe SA/DP/Bestand</a:t>
                      </a:r>
                    </a:p>
                  </a:txBody>
                  <a:tcPr marL="9526" marR="9526" marT="9522" marB="0" anchor="b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4846"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noch offen:</a:t>
                      </a:r>
                      <a:endParaRPr lang="de-DE" sz="11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6" marR="9526" marT="952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6" marR="9526" marT="952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Beschaffung über SA/DP NRW erfolgt</a:t>
                      </a:r>
                    </a:p>
                  </a:txBody>
                  <a:tcPr marL="9526" marR="9526" marT="9522" marB="0" anchor="b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44456">
                <a:tc>
                  <a:txBody>
                    <a:bodyPr/>
                    <a:lstStyle/>
                    <a:p>
                      <a:pPr algn="l" fontAlgn="b"/>
                      <a:endParaRPr lang="de-DE" sz="11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6" marR="9526" marT="952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de-DE" sz="11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6" marR="9526" marT="952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de-DE" sz="11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6" marR="9526" marT="9522" marB="0" anchor="b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44456"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b="1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Peripherie (Drucker, Scanner, Kameras..):</a:t>
                      </a:r>
                      <a:endParaRPr lang="de-DE" sz="1100" b="1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6" marR="9526" marT="952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</a:t>
                      </a:r>
                      <a:endParaRPr lang="de-DE" sz="11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6" marR="9526" marT="952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b="0" i="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MEP</a:t>
                      </a:r>
                    </a:p>
                  </a:txBody>
                  <a:tcPr marL="9526" marR="9526" marT="9522" marB="0" anchor="b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12477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de-DE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>
                              <a:lumMod val="95000"/>
                              <a:lumOff val="5000"/>
                            </a:srgbClr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Durch laufende Anschaffungen der unterschiedlichsten Peripherie-Geräte ist der Soll-Wert deutlich überschritten.</a:t>
                      </a:r>
                    </a:p>
                  </a:txBody>
                  <a:tcPr marL="9526" marR="9526" marT="952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de-DE" sz="11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6" marR="9526" marT="952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de-DE" sz="1100" b="0" i="0" u="none" strike="noStrike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6" marR="9526" marT="9522" marB="0" anchor="b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44456">
                <a:tc>
                  <a:txBody>
                    <a:bodyPr/>
                    <a:lstStyle/>
                    <a:p>
                      <a:pPr algn="l" fontAlgn="b"/>
                      <a:endParaRPr lang="de-DE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6" marR="9526" marT="952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de-DE" sz="11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6" marR="9526" marT="952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de-DE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6" marR="9526" marT="9522" marB="0" anchor="b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44456"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Präsentationstechnik:</a:t>
                      </a:r>
                      <a:endParaRPr lang="de-DE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6" marR="9526" marT="952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</a:t>
                      </a:r>
                      <a:endParaRPr lang="de-DE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6" marR="9526" marT="9522" marB="0" anchor="b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(Unterrichts-/Fachräume)</a:t>
                      </a:r>
                    </a:p>
                  </a:txBody>
                  <a:tcPr marL="9526" marR="9526" marT="9522" marB="0" anchor="b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12504">
                <a:tc>
                  <a:txBody>
                    <a:bodyPr/>
                    <a:lstStyle/>
                    <a:p>
                      <a:pPr eaLnBrk="1" hangingPunct="1"/>
                      <a:r>
                        <a:rPr lang="de-DE" altLang="de-DE" sz="1100" dirty="0">
                          <a:latin typeface="Arial" charset="0"/>
                          <a:cs typeface="Arial" charset="0"/>
                        </a:rPr>
                        <a:t>Erneuerung nach Umbau</a:t>
                      </a:r>
                      <a:r>
                        <a:rPr lang="de-DE" altLang="de-DE" sz="1100" baseline="0" dirty="0">
                          <a:latin typeface="Arial" charset="0"/>
                          <a:cs typeface="Arial" charset="0"/>
                        </a:rPr>
                        <a:t> und</a:t>
                      </a:r>
                      <a:r>
                        <a:rPr lang="de-DE" altLang="de-DE" sz="1100" dirty="0">
                          <a:latin typeface="Arial" charset="0"/>
                          <a:cs typeface="Arial" charset="0"/>
                        </a:rPr>
                        <a:t> Einrichtung der technischen Voraussetzungen</a:t>
                      </a:r>
                      <a:r>
                        <a:rPr lang="de-DE" altLang="de-DE" sz="1100" baseline="0" dirty="0">
                          <a:latin typeface="Arial" charset="0"/>
                          <a:cs typeface="Arial" charset="0"/>
                        </a:rPr>
                        <a:t> nach dem TPK und gemeldetem Bedarf der Schule</a:t>
                      </a:r>
                      <a:endParaRPr lang="de-DE" altLang="de-DE" sz="1100" dirty="0">
                        <a:latin typeface="Arial" charset="0"/>
                        <a:cs typeface="Arial" charset="0"/>
                      </a:endParaRPr>
                    </a:p>
                  </a:txBody>
                  <a:tcPr marL="9526" marR="9526" marT="952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</a:t>
                      </a:r>
                    </a:p>
                  </a:txBody>
                  <a:tcPr marL="9526" marR="9526" marT="9522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Beschaffung über </a:t>
                      </a:r>
                      <a:r>
                        <a:rPr lang="de-DE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DigitalPakt</a:t>
                      </a:r>
                      <a:r>
                        <a:rPr lang="de-DE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NRW – Montage bereits erfolgt</a:t>
                      </a:r>
                    </a:p>
                  </a:txBody>
                  <a:tcPr marL="9526" marR="9526" marT="9522" marB="0" anchor="b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44846">
                <a:tc>
                  <a:txBody>
                    <a:bodyPr/>
                    <a:lstStyle/>
                    <a:p>
                      <a:pPr algn="l" fontAlgn="b"/>
                      <a:endParaRPr lang="de-DE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6" marR="9526" marT="952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de-DE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6" marR="9526" marT="952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de-DE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6" marR="9526" marT="9522" marB="0" anchor="b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44456">
                <a:tc>
                  <a:txBody>
                    <a:bodyPr/>
                    <a:lstStyle/>
                    <a:p>
                      <a:pPr algn="l" fontAlgn="b"/>
                      <a:endParaRPr lang="de-DE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6" marR="9526" marT="952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de-DE" sz="11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6" marR="9526" marT="952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de-DE" sz="11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6" marR="9526" marT="9522" marB="0" anchor="b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44456"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Server:</a:t>
                      </a:r>
                      <a:endParaRPr lang="de-DE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6" marR="9526" marT="952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de-DE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6" marR="9526" marT="952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MEP</a:t>
                      </a:r>
                    </a:p>
                  </a:txBody>
                  <a:tcPr marL="9526" marR="9526" marT="9522" marB="0" anchor="b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44456"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Ist:</a:t>
                      </a:r>
                      <a:endParaRPr lang="de-DE" sz="11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6" marR="9526" marT="952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de-DE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6" marR="9526" marT="952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de-DE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6" marR="9526" marT="9522" marB="0" anchor="b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8">
            <a:extLst>
              <a:ext uri="{FF2B5EF4-FFF2-40B4-BE49-F238E27FC236}">
                <a16:creationId xmlns:a16="http://schemas.microsoft.com/office/drawing/2014/main" id="{97286EF5-31C0-4A77-8A8C-0D65EEBF46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549275"/>
            <a:ext cx="6516688" cy="630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de-DE" altLang="de-DE" sz="2000">
                <a:solidFill>
                  <a:srgbClr val="FAECCB"/>
                </a:solidFill>
                <a:latin typeface="Arial" panose="020B0604020202020204" pitchFamily="34" charset="0"/>
              </a:rPr>
              <a:t>Sachstandsbericht Medienentwicklung - Petrischule</a:t>
            </a:r>
          </a:p>
          <a:p>
            <a:pPr eaLnBrk="1" hangingPunct="1">
              <a:spcBef>
                <a:spcPct val="50000"/>
              </a:spcBef>
            </a:pPr>
            <a:endParaRPr lang="de-DE" altLang="de-DE" sz="1000">
              <a:solidFill>
                <a:srgbClr val="FAECCB"/>
              </a:solidFill>
              <a:latin typeface="Arial" panose="020B0604020202020204" pitchFamily="34" charset="0"/>
            </a:endParaRPr>
          </a:p>
        </p:txBody>
      </p:sp>
      <p:sp>
        <p:nvSpPr>
          <p:cNvPr id="16387" name="Text Box 12">
            <a:extLst>
              <a:ext uri="{FF2B5EF4-FFF2-40B4-BE49-F238E27FC236}">
                <a16:creationId xmlns:a16="http://schemas.microsoft.com/office/drawing/2014/main" id="{C7D2FF6D-8A2C-4ED3-AFFB-A8D6493379A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800" y="990600"/>
            <a:ext cx="670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de-DE" altLang="de-DE"/>
          </a:p>
        </p:txBody>
      </p:sp>
      <p:sp>
        <p:nvSpPr>
          <p:cNvPr id="16388" name="Rectangle 15">
            <a:extLst>
              <a:ext uri="{FF2B5EF4-FFF2-40B4-BE49-F238E27FC236}">
                <a16:creationId xmlns:a16="http://schemas.microsoft.com/office/drawing/2014/main" id="{CE4D2476-666F-43BB-A292-C0790832FC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1000" y="1447800"/>
            <a:ext cx="8512175" cy="3925888"/>
          </a:xfrm>
          <a:prstGeom prst="rect">
            <a:avLst/>
          </a:prstGeom>
          <a:solidFill>
            <a:srgbClr val="FAECC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br>
              <a:rPr lang="de-DE" altLang="de-DE" sz="1600"/>
            </a:br>
            <a:r>
              <a:rPr lang="de-DE" altLang="de-DE" sz="2000" b="1">
                <a:latin typeface="Arial" panose="020B0604020202020204" pitchFamily="34" charset="0"/>
                <a:cs typeface="Arial" panose="020B0604020202020204" pitchFamily="34" charset="0"/>
              </a:rPr>
              <a:t>PETRIschule – Kath. Grundschule Höxter</a:t>
            </a:r>
          </a:p>
          <a:p>
            <a:pPr eaLnBrk="1" hangingPunct="1"/>
            <a:r>
              <a:rPr lang="de-DE" altLang="de-DE" sz="1600">
                <a:latin typeface="Arial" panose="020B0604020202020204" pitchFamily="34" charset="0"/>
                <a:cs typeface="Arial" panose="020B0604020202020204" pitchFamily="34" charset="0"/>
              </a:rPr>
              <a:t>Schulleitung: Frau Streicher-Bönnighausen</a:t>
            </a:r>
          </a:p>
          <a:p>
            <a:pPr eaLnBrk="1" hangingPunct="1"/>
            <a:endParaRPr lang="de-DE" altLang="de-DE" sz="16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/>
            <a:endParaRPr lang="de-DE" altLang="de-DE" sz="16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/>
            <a:r>
              <a:rPr lang="de-DE" altLang="de-DE" sz="1600">
                <a:latin typeface="Arial" panose="020B0604020202020204" pitchFamily="34" charset="0"/>
                <a:cs typeface="Arial" panose="020B0604020202020204" pitchFamily="34" charset="0"/>
              </a:rPr>
              <a:t>Schüler*innen:	393</a:t>
            </a:r>
          </a:p>
          <a:p>
            <a:pPr eaLnBrk="1" hangingPunct="1"/>
            <a:r>
              <a:rPr lang="de-DE" altLang="de-DE" sz="1600">
                <a:latin typeface="Arial" panose="020B0604020202020204" pitchFamily="34" charset="0"/>
                <a:cs typeface="Arial" panose="020B0604020202020204" pitchFamily="34" charset="0"/>
              </a:rPr>
              <a:t>Lehrer*innen:	  35</a:t>
            </a:r>
            <a:endParaRPr lang="de-DE" altLang="de-DE" sz="1600"/>
          </a:p>
          <a:p>
            <a:pPr eaLnBrk="1" hangingPunct="1"/>
            <a:endParaRPr lang="de-DE" altLang="de-DE" sz="1600"/>
          </a:p>
          <a:p>
            <a:pPr eaLnBrk="1" hangingPunct="1"/>
            <a:endParaRPr lang="de-DE" altLang="de-DE" sz="1600"/>
          </a:p>
          <a:p>
            <a:pPr eaLnBrk="1" hangingPunct="1"/>
            <a:endParaRPr lang="de-DE" altLang="de-DE" sz="1600"/>
          </a:p>
          <a:p>
            <a:pPr eaLnBrk="1" hangingPunct="1"/>
            <a:endParaRPr lang="de-DE" altLang="de-DE" sz="1600"/>
          </a:p>
          <a:p>
            <a:pPr eaLnBrk="1" hangingPunct="1"/>
            <a:endParaRPr lang="de-DE" altLang="de-DE" sz="1600"/>
          </a:p>
          <a:p>
            <a:pPr eaLnBrk="1" hangingPunct="1"/>
            <a:br>
              <a:rPr lang="de-DE" altLang="de-DE" sz="1600"/>
            </a:br>
            <a:endParaRPr lang="de-DE" altLang="de-DE" sz="1600"/>
          </a:p>
        </p:txBody>
      </p:sp>
      <p:pic>
        <p:nvPicPr>
          <p:cNvPr id="16389" name="Grafik 1">
            <a:extLst>
              <a:ext uri="{FF2B5EF4-FFF2-40B4-BE49-F238E27FC236}">
                <a16:creationId xmlns:a16="http://schemas.microsoft.com/office/drawing/2014/main" id="{CA57C1AD-ECFC-439A-BF83-F46704AA83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7375" y="2133600"/>
            <a:ext cx="2686050" cy="1620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 Box 12">
            <a:extLst>
              <a:ext uri="{FF2B5EF4-FFF2-40B4-BE49-F238E27FC236}">
                <a16:creationId xmlns:a16="http://schemas.microsoft.com/office/drawing/2014/main" id="{306E5B1B-B9C1-4391-8374-72D42D9CE28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800" y="990600"/>
            <a:ext cx="670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de-DE" altLang="de-DE"/>
          </a:p>
        </p:txBody>
      </p:sp>
      <p:sp>
        <p:nvSpPr>
          <p:cNvPr id="17411" name="Textfeld 1">
            <a:extLst>
              <a:ext uri="{FF2B5EF4-FFF2-40B4-BE49-F238E27FC236}">
                <a16:creationId xmlns:a16="http://schemas.microsoft.com/office/drawing/2014/main" id="{EED15E04-D1A1-449A-83DF-AFFD12434CF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313" y="1219200"/>
            <a:ext cx="7200900" cy="1292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de-DE" altLang="de-DE" sz="1800" b="1">
                <a:latin typeface="Arial" panose="020B0604020202020204" pitchFamily="34" charset="0"/>
                <a:cs typeface="Arial" panose="020B0604020202020204" pitchFamily="34" charset="0"/>
              </a:rPr>
              <a:t>Hardware – Vergleich Ausstattungsziel MEP/Bestand</a:t>
            </a:r>
          </a:p>
          <a:p>
            <a:pPr eaLnBrk="1" hangingPunct="1"/>
            <a:endParaRPr lang="de-DE" altLang="de-DE" sz="1800" b="1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/>
            <a:r>
              <a:rPr lang="de-DE" altLang="de-DE" sz="180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  <a:p>
            <a:pPr eaLnBrk="1" hangingPunct="1"/>
            <a:endParaRPr lang="de-DE" altLang="de-DE"/>
          </a:p>
        </p:txBody>
      </p:sp>
      <p:sp>
        <p:nvSpPr>
          <p:cNvPr id="17412" name="Text Box 8">
            <a:extLst>
              <a:ext uri="{FF2B5EF4-FFF2-40B4-BE49-F238E27FC236}">
                <a16:creationId xmlns:a16="http://schemas.microsoft.com/office/drawing/2014/main" id="{F64E112D-B1A5-4333-AC35-66407EAE531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549275"/>
            <a:ext cx="7164388" cy="630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de-DE" altLang="de-DE" sz="2000">
                <a:solidFill>
                  <a:srgbClr val="FAECCB"/>
                </a:solidFill>
                <a:latin typeface="Arial" panose="020B0604020202020204" pitchFamily="34" charset="0"/>
              </a:rPr>
              <a:t>Sachstandsbericht Medienentwicklung – Petrischule</a:t>
            </a:r>
          </a:p>
          <a:p>
            <a:pPr eaLnBrk="1" hangingPunct="1">
              <a:spcBef>
                <a:spcPct val="50000"/>
              </a:spcBef>
            </a:pPr>
            <a:endParaRPr lang="de-DE" altLang="de-DE" sz="1000">
              <a:solidFill>
                <a:srgbClr val="FAECCB"/>
              </a:solidFill>
              <a:latin typeface="Arial" panose="020B0604020202020204" pitchFamily="34" charset="0"/>
            </a:endParaRPr>
          </a:p>
        </p:txBody>
      </p:sp>
      <p:graphicFrame>
        <p:nvGraphicFramePr>
          <p:cNvPr id="2" name="Tabelle 1">
            <a:extLst>
              <a:ext uri="{FF2B5EF4-FFF2-40B4-BE49-F238E27FC236}">
                <a16:creationId xmlns:a16="http://schemas.microsoft.com/office/drawing/2014/main" id="{BDABCCDB-6FA3-42B8-BAC6-C4A856961C18}"/>
              </a:ext>
            </a:extLst>
          </p:cNvPr>
          <p:cNvGraphicFramePr>
            <a:graphicFrameLocks noGrp="1"/>
          </p:cNvGraphicFramePr>
          <p:nvPr/>
        </p:nvGraphicFramePr>
        <p:xfrm>
          <a:off x="539750" y="1865313"/>
          <a:ext cx="6624638" cy="439737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5071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5083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6664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60828"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EDV-Arbeitsplätze</a:t>
                      </a:r>
                      <a:r>
                        <a:rPr lang="de-DE" sz="11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:</a:t>
                      </a:r>
                      <a:endParaRPr lang="de-DE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68</a:t>
                      </a:r>
                      <a:endParaRPr lang="de-DE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MEP</a:t>
                      </a:r>
                    </a:p>
                  </a:txBody>
                  <a:tcPr marL="9525" marR="9525" marT="9526" marB="0" anchor="b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0828"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Ist</a:t>
                      </a:r>
                      <a:endParaRPr lang="de-DE" sz="11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149</a:t>
                      </a:r>
                    </a:p>
                  </a:txBody>
                  <a:tcPr marL="9525" marR="9525" marT="952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Summe SA/DP/Bestand</a:t>
                      </a:r>
                      <a:endParaRPr lang="de-DE" sz="1100" b="0" i="1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6" marB="0" anchor="b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4847"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noch offen:</a:t>
                      </a:r>
                      <a:endParaRPr lang="de-DE" sz="11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Beschaffung über SA/DP NRW erfolgt</a:t>
                      </a:r>
                    </a:p>
                  </a:txBody>
                  <a:tcPr marL="9525" marR="9525" marT="9526" marB="0" anchor="b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60828">
                <a:tc>
                  <a:txBody>
                    <a:bodyPr/>
                    <a:lstStyle/>
                    <a:p>
                      <a:pPr algn="l" fontAlgn="b"/>
                      <a:endParaRPr lang="de-DE" sz="11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de-DE" sz="11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de-DE" sz="11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6" marB="0" anchor="b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60828"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b="1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Peripherie (Drucker, Scanner, Kameras..):</a:t>
                      </a:r>
                      <a:endParaRPr lang="de-DE" sz="1100" b="1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</a:t>
                      </a:r>
                      <a:endParaRPr lang="de-DE" sz="11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b="0" i="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MEP</a:t>
                      </a:r>
                    </a:p>
                  </a:txBody>
                  <a:tcPr marL="9525" marR="9525" marT="9526" marB="0" anchor="b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12507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de-DE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>
                              <a:lumMod val="95000"/>
                              <a:lumOff val="5000"/>
                            </a:srgbClr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Durch laufende Anschaffungen der unterschiedlichsten Peripherie-Geräte ist der Soll-Wert deutlich überschritten.</a:t>
                      </a:r>
                    </a:p>
                  </a:txBody>
                  <a:tcPr marL="9525" marR="9525" marT="952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b="0" i="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</a:p>
                  </a:txBody>
                  <a:tcPr marL="9525" marR="9525" marT="9526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Drucker - Beschaffung über </a:t>
                      </a:r>
                      <a:r>
                        <a:rPr lang="de-DE" sz="1100" b="0" i="0" u="none" strike="noStrike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DigitalPakt</a:t>
                      </a:r>
                      <a:r>
                        <a:rPr lang="de-DE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NRW erfolgt</a:t>
                      </a:r>
                    </a:p>
                    <a:p>
                      <a:pPr algn="l" fontAlgn="b"/>
                      <a:endParaRPr lang="de-DE" sz="1100" b="0" i="0" u="none" strike="noStrike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6" marB="0" anchor="b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60828">
                <a:tc>
                  <a:txBody>
                    <a:bodyPr/>
                    <a:lstStyle/>
                    <a:p>
                      <a:pPr algn="l" fontAlgn="b"/>
                      <a:endParaRPr lang="de-DE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de-DE" sz="11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de-DE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6" marB="0" anchor="b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60828"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Präsentationstechnik:</a:t>
                      </a:r>
                      <a:endParaRPr lang="de-DE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16</a:t>
                      </a:r>
                      <a:endParaRPr lang="de-DE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6" marB="0" anchor="b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(Unterrichts-/Fachräume)</a:t>
                      </a:r>
                    </a:p>
                  </a:txBody>
                  <a:tcPr marL="9525" marR="9525" marT="9526" marB="0" anchor="b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847725">
                <a:tc>
                  <a:txBody>
                    <a:bodyPr/>
                    <a:lstStyle/>
                    <a:p>
                      <a:pPr algn="l" eaLnBrk="1" hangingPunct="1"/>
                      <a:r>
                        <a:rPr lang="de-DE" altLang="de-DE" sz="1100" dirty="0">
                          <a:latin typeface="Arial" charset="0"/>
                          <a:cs typeface="Arial" charset="0"/>
                        </a:rPr>
                        <a:t>Erneuerung nach Umbau</a:t>
                      </a:r>
                      <a:r>
                        <a:rPr lang="de-DE" altLang="de-DE" sz="1100" baseline="0" dirty="0">
                          <a:latin typeface="Arial" charset="0"/>
                          <a:cs typeface="Arial" charset="0"/>
                        </a:rPr>
                        <a:t> und</a:t>
                      </a:r>
                      <a:r>
                        <a:rPr lang="de-DE" altLang="de-DE" sz="1100" dirty="0">
                          <a:latin typeface="Arial" charset="0"/>
                          <a:cs typeface="Arial" charset="0"/>
                        </a:rPr>
                        <a:t> Einrichtung der technischen Voraussetzungen</a:t>
                      </a:r>
                      <a:r>
                        <a:rPr lang="de-DE" altLang="de-DE" sz="1100" baseline="0" dirty="0">
                          <a:latin typeface="Arial" charset="0"/>
                          <a:cs typeface="Arial" charset="0"/>
                        </a:rPr>
                        <a:t> nach dem TPK und gemeldetem Bedarf der Schule</a:t>
                      </a:r>
                      <a:endParaRPr lang="de-DE" altLang="de-DE" sz="1100" dirty="0">
                        <a:latin typeface="Arial" charset="0"/>
                        <a:cs typeface="Arial" charset="0"/>
                      </a:endParaRPr>
                    </a:p>
                  </a:txBody>
                  <a:tcPr marL="9525" marR="9525" marT="9526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17</a:t>
                      </a:r>
                    </a:p>
                  </a:txBody>
                  <a:tcPr marL="9525" marR="9525" marT="9526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16 x Beschaffung über </a:t>
                      </a:r>
                      <a:r>
                        <a:rPr lang="de-DE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DigitalPakt</a:t>
                      </a:r>
                      <a:r>
                        <a:rPr lang="de-DE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NRW – Montage</a:t>
                      </a:r>
                      <a:r>
                        <a:rPr lang="de-DE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bereits erfolgt</a:t>
                      </a:r>
                    </a:p>
                    <a:p>
                      <a:pPr algn="l" fontAlgn="b"/>
                      <a:r>
                        <a:rPr lang="de-DE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r>
                        <a:rPr lang="de-DE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x Beschaffung (mobile digitale Tafel) über MEP</a:t>
                      </a:r>
                      <a:endParaRPr lang="de-DE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6" marB="0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44847">
                <a:tc>
                  <a:txBody>
                    <a:bodyPr/>
                    <a:lstStyle/>
                    <a:p>
                      <a:pPr algn="l" fontAlgn="b"/>
                      <a:endParaRPr lang="de-DE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de-DE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6" marB="0"/>
                </a:tc>
                <a:tc>
                  <a:txBody>
                    <a:bodyPr/>
                    <a:lstStyle/>
                    <a:p>
                      <a:pPr algn="l" fontAlgn="b"/>
                      <a:endParaRPr lang="de-DE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6" marB="0" anchor="b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60828">
                <a:tc>
                  <a:txBody>
                    <a:bodyPr/>
                    <a:lstStyle/>
                    <a:p>
                      <a:pPr algn="l" fontAlgn="b"/>
                      <a:endParaRPr lang="de-DE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de-DE" sz="11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de-DE" sz="11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6" marB="0" anchor="b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60828"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Server:</a:t>
                      </a:r>
                      <a:endParaRPr lang="de-DE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de-DE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MEP</a:t>
                      </a:r>
                    </a:p>
                  </a:txBody>
                  <a:tcPr marL="9525" marR="9525" marT="9526" marB="0" anchor="b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60828"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Ist:</a:t>
                      </a:r>
                      <a:endParaRPr lang="de-DE" sz="11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de-DE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de-DE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6" marB="0" anchor="b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 Box 12">
            <a:extLst>
              <a:ext uri="{FF2B5EF4-FFF2-40B4-BE49-F238E27FC236}">
                <a16:creationId xmlns:a16="http://schemas.microsoft.com/office/drawing/2014/main" id="{2662C2D8-A1D9-4737-9C89-A008E05BB3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800" y="990600"/>
            <a:ext cx="670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de-DE" altLang="de-DE"/>
          </a:p>
        </p:txBody>
      </p:sp>
      <p:sp>
        <p:nvSpPr>
          <p:cNvPr id="18435" name="Rectangle 15">
            <a:extLst>
              <a:ext uri="{FF2B5EF4-FFF2-40B4-BE49-F238E27FC236}">
                <a16:creationId xmlns:a16="http://schemas.microsoft.com/office/drawing/2014/main" id="{BE5FFFD6-32F9-4FCF-B481-BFF92B0F46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1000" y="1447800"/>
            <a:ext cx="8512175" cy="3925888"/>
          </a:xfrm>
          <a:prstGeom prst="rect">
            <a:avLst/>
          </a:prstGeom>
          <a:solidFill>
            <a:srgbClr val="FAECC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de-DE" altLang="de-DE" sz="2000" b="1">
                <a:latin typeface="Arial" panose="020B0604020202020204" pitchFamily="34" charset="0"/>
                <a:cs typeface="Arial" panose="020B0604020202020204" pitchFamily="34" charset="0"/>
              </a:rPr>
              <a:t>Hoffmann von Fallersleben-Realschule</a:t>
            </a:r>
          </a:p>
          <a:p>
            <a:pPr eaLnBrk="1" hangingPunct="1"/>
            <a:r>
              <a:rPr lang="de-DE" altLang="de-DE" sz="1600">
                <a:latin typeface="Arial" panose="020B0604020202020204" pitchFamily="34" charset="0"/>
                <a:cs typeface="Arial" panose="020B0604020202020204" pitchFamily="34" charset="0"/>
              </a:rPr>
              <a:t>Kom. Schulleitung: Herr Arendes</a:t>
            </a:r>
          </a:p>
          <a:p>
            <a:pPr eaLnBrk="1" hangingPunct="1"/>
            <a:endParaRPr lang="de-DE" altLang="de-DE" sz="16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/>
            <a:endParaRPr lang="de-DE" altLang="de-DE" sz="16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/>
            <a:r>
              <a:rPr lang="de-DE" altLang="de-DE" sz="1600">
                <a:latin typeface="Arial" panose="020B0604020202020204" pitchFamily="34" charset="0"/>
                <a:cs typeface="Arial" panose="020B0604020202020204" pitchFamily="34" charset="0"/>
              </a:rPr>
              <a:t>Schüler*innen:	470</a:t>
            </a:r>
          </a:p>
          <a:p>
            <a:pPr eaLnBrk="1" hangingPunct="1"/>
            <a:r>
              <a:rPr lang="de-DE" altLang="de-DE" sz="1600">
                <a:latin typeface="Arial" panose="020B0604020202020204" pitchFamily="34" charset="0"/>
                <a:cs typeface="Arial" panose="020B0604020202020204" pitchFamily="34" charset="0"/>
              </a:rPr>
              <a:t>Lehrer*innen:	  32 	</a:t>
            </a:r>
          </a:p>
          <a:p>
            <a:pPr eaLnBrk="1" hangingPunct="1"/>
            <a:endParaRPr lang="de-DE" altLang="de-DE" sz="1600"/>
          </a:p>
          <a:p>
            <a:pPr eaLnBrk="1" hangingPunct="1"/>
            <a:endParaRPr lang="de-DE" altLang="de-DE" sz="1600"/>
          </a:p>
          <a:p>
            <a:pPr eaLnBrk="1" hangingPunct="1"/>
            <a:endParaRPr lang="de-DE" altLang="de-DE" sz="1600"/>
          </a:p>
          <a:p>
            <a:pPr eaLnBrk="1" hangingPunct="1"/>
            <a:endParaRPr lang="de-DE" altLang="de-DE" sz="1600"/>
          </a:p>
          <a:p>
            <a:pPr eaLnBrk="1" hangingPunct="1"/>
            <a:endParaRPr lang="de-DE" altLang="de-DE" sz="1600"/>
          </a:p>
          <a:p>
            <a:pPr eaLnBrk="1" hangingPunct="1"/>
            <a:endParaRPr lang="de-DE" altLang="de-DE" sz="1600"/>
          </a:p>
          <a:p>
            <a:pPr eaLnBrk="1" hangingPunct="1"/>
            <a:br>
              <a:rPr lang="de-DE" altLang="de-DE" sz="1600"/>
            </a:br>
            <a:endParaRPr lang="de-DE" altLang="de-DE" sz="1600"/>
          </a:p>
        </p:txBody>
      </p:sp>
      <p:pic>
        <p:nvPicPr>
          <p:cNvPr id="18436" name="Grafik 2">
            <a:extLst>
              <a:ext uri="{FF2B5EF4-FFF2-40B4-BE49-F238E27FC236}">
                <a16:creationId xmlns:a16="http://schemas.microsoft.com/office/drawing/2014/main" id="{BAAD5868-EA6A-4CFE-8256-95947D5262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363" y="2133600"/>
            <a:ext cx="3132137" cy="147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7" name="Text Box 8">
            <a:extLst>
              <a:ext uri="{FF2B5EF4-FFF2-40B4-BE49-F238E27FC236}">
                <a16:creationId xmlns:a16="http://schemas.microsoft.com/office/drawing/2014/main" id="{A9503646-48E4-4467-A776-63CAAC456ED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549275"/>
            <a:ext cx="6732588" cy="630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de-DE" altLang="de-DE" sz="2000">
                <a:solidFill>
                  <a:srgbClr val="FAECCB"/>
                </a:solidFill>
                <a:latin typeface="Arial" panose="020B0604020202020204" pitchFamily="34" charset="0"/>
              </a:rPr>
              <a:t>Sachstandsbericht Medienentwicklung - Realschule</a:t>
            </a:r>
          </a:p>
          <a:p>
            <a:pPr eaLnBrk="1" hangingPunct="1">
              <a:spcBef>
                <a:spcPct val="50000"/>
              </a:spcBef>
            </a:pPr>
            <a:endParaRPr lang="de-DE" altLang="de-DE" sz="1000">
              <a:solidFill>
                <a:srgbClr val="FAECCB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 Box 12">
            <a:extLst>
              <a:ext uri="{FF2B5EF4-FFF2-40B4-BE49-F238E27FC236}">
                <a16:creationId xmlns:a16="http://schemas.microsoft.com/office/drawing/2014/main" id="{4142DF92-5976-4D19-BC1C-9F60628227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800" y="990600"/>
            <a:ext cx="670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de-DE" altLang="de-DE"/>
          </a:p>
        </p:txBody>
      </p:sp>
      <p:sp>
        <p:nvSpPr>
          <p:cNvPr id="19459" name="Textfeld 1">
            <a:extLst>
              <a:ext uri="{FF2B5EF4-FFF2-40B4-BE49-F238E27FC236}">
                <a16:creationId xmlns:a16="http://schemas.microsoft.com/office/drawing/2014/main" id="{E26E62E4-9161-4E20-B786-DC46A90B4C6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313" y="1219200"/>
            <a:ext cx="720090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de-DE" altLang="de-DE" sz="1800" b="1">
                <a:latin typeface="Arial" panose="020B0604020202020204" pitchFamily="34" charset="0"/>
                <a:cs typeface="Arial" panose="020B0604020202020204" pitchFamily="34" charset="0"/>
              </a:rPr>
              <a:t>Hardware – Vergleich Ausstattungsziel MEP/Bestand</a:t>
            </a:r>
          </a:p>
          <a:p>
            <a:pPr eaLnBrk="1" hangingPunct="1"/>
            <a:endParaRPr lang="de-DE" altLang="de-DE" sz="1800" b="1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/>
            <a:endParaRPr lang="de-DE" altLang="de-DE"/>
          </a:p>
        </p:txBody>
      </p:sp>
      <p:sp>
        <p:nvSpPr>
          <p:cNvPr id="19460" name="Text Box 8">
            <a:extLst>
              <a:ext uri="{FF2B5EF4-FFF2-40B4-BE49-F238E27FC236}">
                <a16:creationId xmlns:a16="http://schemas.microsoft.com/office/drawing/2014/main" id="{C315436D-DE55-4957-9311-0F7E123D37D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549275"/>
            <a:ext cx="7164388" cy="630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de-DE" altLang="de-DE" sz="2000">
                <a:solidFill>
                  <a:srgbClr val="FAECCB"/>
                </a:solidFill>
                <a:latin typeface="Arial" panose="020B0604020202020204" pitchFamily="34" charset="0"/>
              </a:rPr>
              <a:t>Sachstandsbericht Medienentwicklung – Realschule</a:t>
            </a:r>
          </a:p>
          <a:p>
            <a:pPr eaLnBrk="1" hangingPunct="1">
              <a:spcBef>
                <a:spcPct val="50000"/>
              </a:spcBef>
            </a:pPr>
            <a:endParaRPr lang="de-DE" altLang="de-DE" sz="1000">
              <a:solidFill>
                <a:srgbClr val="FAECCB"/>
              </a:solidFill>
              <a:latin typeface="Arial" panose="020B0604020202020204" pitchFamily="34" charset="0"/>
            </a:endParaRPr>
          </a:p>
        </p:txBody>
      </p:sp>
      <p:graphicFrame>
        <p:nvGraphicFramePr>
          <p:cNvPr id="2" name="Tabelle 1">
            <a:extLst>
              <a:ext uri="{FF2B5EF4-FFF2-40B4-BE49-F238E27FC236}">
                <a16:creationId xmlns:a16="http://schemas.microsoft.com/office/drawing/2014/main" id="{FF87FA1E-73E9-45D2-BE08-3BDA7975C164}"/>
              </a:ext>
            </a:extLst>
          </p:cNvPr>
          <p:cNvGraphicFramePr>
            <a:graphicFrameLocks noGrp="1"/>
          </p:cNvGraphicFramePr>
          <p:nvPr/>
        </p:nvGraphicFramePr>
        <p:xfrm>
          <a:off x="539750" y="1598613"/>
          <a:ext cx="6432550" cy="478313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40546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2036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0671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47772"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b="1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EDV-Arbeitsplätze:</a:t>
                      </a:r>
                      <a:endParaRPr lang="de-DE" sz="1100" b="1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b="1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107</a:t>
                      </a:r>
                      <a:endParaRPr lang="de-DE" sz="1100" b="1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kumimoji="0" lang="de-DE" sz="11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000000">
                              <a:lumMod val="95000"/>
                              <a:lumOff val="5000"/>
                            </a:srgbClr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MEP</a:t>
                      </a:r>
                    </a:p>
                  </a:txBody>
                  <a:tcPr marL="9525" marR="9525" marT="9523" marB="0" anchor="b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7772"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u="none" strike="noStrike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Ist</a:t>
                      </a:r>
                      <a:endParaRPr lang="de-DE" sz="1100" b="0" i="0" u="none" strike="noStrike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b="0" i="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291</a:t>
                      </a:r>
                    </a:p>
                  </a:txBody>
                  <a:tcPr marL="9525" marR="9525" marT="952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kumimoji="0" lang="de-DE" sz="11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000000">
                              <a:lumMod val="95000"/>
                              <a:lumOff val="5000"/>
                            </a:srgbClr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Summe SA/DP/MEP Bestand</a:t>
                      </a:r>
                    </a:p>
                  </a:txBody>
                  <a:tcPr marL="9525" marR="9525" marT="9523" marB="0" anchor="b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4869">
                <a:tc>
                  <a:txBody>
                    <a:bodyPr/>
                    <a:lstStyle/>
                    <a:p>
                      <a:pPr algn="l" fontAlgn="b"/>
                      <a:endParaRPr lang="de-DE" sz="11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de-DE" sz="11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kumimoji="0" lang="de-DE" sz="11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000000">
                            <a:lumMod val="95000"/>
                            <a:lumOff val="5000"/>
                          </a:srgbClr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3" marB="0" anchor="b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47772">
                <a:tc>
                  <a:txBody>
                    <a:bodyPr/>
                    <a:lstStyle/>
                    <a:p>
                      <a:pPr algn="l" fontAlgn="b"/>
                      <a:endParaRPr lang="de-DE" sz="1100" b="0" i="0" u="none" strike="noStrike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de-DE" sz="1100" b="0" i="0" u="none" strike="noStrike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kumimoji="0" lang="de-DE" sz="11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000000">
                            <a:lumMod val="95000"/>
                            <a:lumOff val="5000"/>
                          </a:srgbClr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3" marB="0" anchor="b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47772"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b="1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Peripherie (Drucker, Scanner, Kameras..):</a:t>
                      </a:r>
                      <a:endParaRPr lang="de-DE" sz="1100" b="1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</a:t>
                      </a:r>
                      <a:endParaRPr lang="de-DE" sz="11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kumimoji="0" lang="de-DE" sz="11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000000">
                              <a:lumMod val="95000"/>
                              <a:lumOff val="5000"/>
                            </a:srgbClr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MEP</a:t>
                      </a:r>
                    </a:p>
                  </a:txBody>
                  <a:tcPr marL="9525" marR="9525" marT="9523" marB="0" anchor="b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80216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de-DE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>
                              <a:lumMod val="95000"/>
                              <a:lumOff val="5000"/>
                            </a:srgbClr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Durch laufende Anschaffungen der unterschiedlichsten Peripherie-Geräte ist der Soll-Wert deutlich überschritten.</a:t>
                      </a:r>
                    </a:p>
                    <a:p>
                      <a:pPr algn="l" fontAlgn="b"/>
                      <a:endParaRPr lang="de-DE" sz="11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b="0" i="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</a:p>
                  </a:txBody>
                  <a:tcPr marL="9525" marR="9525" marT="9523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kumimoji="0" lang="de-DE" sz="11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000000">
                              <a:lumMod val="95000"/>
                              <a:lumOff val="5000"/>
                            </a:srgbClr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4 x Drucker - Beschaffung über </a:t>
                      </a:r>
                      <a:r>
                        <a:rPr kumimoji="0" lang="de-DE" sz="1100" b="0" i="0" u="none" strike="noStrike" kern="1200" cap="none" spc="0" normalizeH="0" baseline="0" dirty="0" err="1">
                          <a:ln>
                            <a:noFill/>
                          </a:ln>
                          <a:solidFill>
                            <a:srgbClr val="000000">
                              <a:lumMod val="95000"/>
                              <a:lumOff val="5000"/>
                            </a:srgbClr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DigitalPakt</a:t>
                      </a:r>
                      <a:r>
                        <a:rPr kumimoji="0" lang="de-DE" sz="11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000000">
                              <a:lumMod val="95000"/>
                              <a:lumOff val="5000"/>
                            </a:srgbClr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NRW erfolgt</a:t>
                      </a:r>
                    </a:p>
                    <a:p>
                      <a:pPr algn="l" fontAlgn="b"/>
                      <a:r>
                        <a:rPr kumimoji="0" lang="de-DE" sz="11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000000">
                              <a:lumMod val="95000"/>
                              <a:lumOff val="5000"/>
                            </a:srgbClr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 x Drucker Beschaffung über MEP erfolgt</a:t>
                      </a:r>
                    </a:p>
                  </a:txBody>
                  <a:tcPr marL="9525" marR="9525" marT="9523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47772">
                <a:tc>
                  <a:txBody>
                    <a:bodyPr/>
                    <a:lstStyle/>
                    <a:p>
                      <a:pPr algn="l" fontAlgn="b"/>
                      <a:endParaRPr lang="de-DE" sz="11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de-DE" sz="1100" b="0" i="0" u="none" strike="noStrike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kumimoji="0" lang="de-DE" sz="11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000000">
                            <a:lumMod val="95000"/>
                            <a:lumOff val="5000"/>
                          </a:srgbClr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3" marB="0" anchor="b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47772"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b="1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Präsentationstechnik:</a:t>
                      </a:r>
                      <a:endParaRPr lang="de-DE" sz="1100" b="1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30</a:t>
                      </a:r>
                      <a:endParaRPr lang="de-DE" sz="11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3" marB="0" anchor="b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de-DE" sz="11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000000">
                              <a:lumMod val="95000"/>
                              <a:lumOff val="5000"/>
                            </a:srgbClr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(Unterrichts-/Fachräume)</a:t>
                      </a:r>
                    </a:p>
                  </a:txBody>
                  <a:tcPr marL="9525" marR="9525" marT="9523" marB="0" anchor="b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12542">
                <a:tc>
                  <a:txBody>
                    <a:bodyPr/>
                    <a:lstStyle/>
                    <a:p>
                      <a:pPr eaLnBrk="1" hangingPunct="1"/>
                      <a:r>
                        <a:rPr lang="de-DE" altLang="de-DE" sz="1100" dirty="0">
                          <a:latin typeface="Arial" charset="0"/>
                          <a:cs typeface="Arial" charset="0"/>
                        </a:rPr>
                        <a:t>Erneuerung nach Umbau</a:t>
                      </a:r>
                      <a:r>
                        <a:rPr lang="de-DE" altLang="de-DE" sz="1100" baseline="0" dirty="0">
                          <a:latin typeface="Arial" charset="0"/>
                          <a:cs typeface="Arial" charset="0"/>
                        </a:rPr>
                        <a:t> und</a:t>
                      </a:r>
                      <a:r>
                        <a:rPr lang="de-DE" altLang="de-DE" sz="1100" dirty="0">
                          <a:latin typeface="Arial" charset="0"/>
                          <a:cs typeface="Arial" charset="0"/>
                        </a:rPr>
                        <a:t> Einrichtung der technischen Voraussetzungen</a:t>
                      </a:r>
                      <a:r>
                        <a:rPr lang="de-DE" altLang="de-DE" sz="1100" baseline="0" dirty="0">
                          <a:latin typeface="Arial" charset="0"/>
                          <a:cs typeface="Arial" charset="0"/>
                        </a:rPr>
                        <a:t> nach dem TPK und gemeldetem Bedarf der Schule</a:t>
                      </a:r>
                      <a:endParaRPr lang="de-DE" altLang="de-DE" sz="1100" dirty="0">
                        <a:latin typeface="Arial" charset="0"/>
                        <a:cs typeface="Arial" charset="0"/>
                      </a:endParaRPr>
                    </a:p>
                  </a:txBody>
                  <a:tcPr marL="9525" marR="9525" marT="952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b="0" i="0" u="none" strike="noStrike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</a:t>
                      </a:r>
                    </a:p>
                  </a:txBody>
                  <a:tcPr marL="9525" marR="9525" marT="9523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kumimoji="0" lang="de-DE" sz="11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000000">
                              <a:lumMod val="95000"/>
                              <a:lumOff val="5000"/>
                            </a:srgbClr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Beschaffung über </a:t>
                      </a:r>
                      <a:r>
                        <a:rPr kumimoji="0" lang="de-DE" sz="1100" b="0" i="0" u="none" strike="noStrike" kern="1200" cap="none" spc="0" normalizeH="0" baseline="0" dirty="0" err="1">
                          <a:ln>
                            <a:noFill/>
                          </a:ln>
                          <a:solidFill>
                            <a:srgbClr val="000000">
                              <a:lumMod val="95000"/>
                              <a:lumOff val="5000"/>
                            </a:srgbClr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DigitalPakt</a:t>
                      </a:r>
                      <a:r>
                        <a:rPr kumimoji="0" lang="de-DE" sz="11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000000">
                              <a:lumMod val="95000"/>
                              <a:lumOff val="5000"/>
                            </a:srgbClr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NRW – Montage bereits erfolgt</a:t>
                      </a:r>
                    </a:p>
                    <a:p>
                      <a:pPr algn="l" fontAlgn="b"/>
                      <a:endParaRPr kumimoji="0" lang="de-DE" sz="11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000000">
                            <a:lumMod val="95000"/>
                            <a:lumOff val="5000"/>
                          </a:srgbClr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3" marB="0" anchor="b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015562"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davon</a:t>
                      </a:r>
                      <a:endParaRPr lang="de-DE" sz="11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b="0" i="0" u="none" strike="noStrike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17</a:t>
                      </a:r>
                    </a:p>
                  </a:txBody>
                  <a:tcPr marL="9525" marR="9525" marT="952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kumimoji="0" lang="de-DE" sz="11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Beschaffung über </a:t>
                      </a:r>
                      <a:r>
                        <a:rPr kumimoji="0" lang="de-DE" sz="1100" b="0" i="0" u="none" strike="noStrike" kern="1200" cap="none" spc="0" normalizeH="0" baseline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DigitalPakt</a:t>
                      </a:r>
                      <a:r>
                        <a:rPr kumimoji="0" lang="de-DE" sz="11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NRW - geändert von 10 auf 30 (Antrag genehmigt)Lieferung + Montage entsprechend Baufortschritt </a:t>
                      </a:r>
                    </a:p>
                  </a:txBody>
                  <a:tcPr marL="9525" marR="9525" marT="9523" marB="0" anchor="b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47772">
                <a:tc>
                  <a:txBody>
                    <a:bodyPr/>
                    <a:lstStyle/>
                    <a:p>
                      <a:pPr algn="l" fontAlgn="b"/>
                      <a:endParaRPr lang="de-DE" sz="1100" b="0" i="0" u="none" strike="noStrike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de-DE" sz="1100" b="0" i="0" u="none" strike="noStrike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kumimoji="0" lang="de-DE" sz="11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000000">
                            <a:lumMod val="95000"/>
                            <a:lumOff val="5000"/>
                          </a:srgbClr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3" marB="0" anchor="b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47772"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b="1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Server:</a:t>
                      </a:r>
                      <a:endParaRPr lang="de-DE" sz="1100" b="1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de-DE" sz="11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kumimoji="0" lang="de-DE" sz="11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000000">
                              <a:lumMod val="95000"/>
                              <a:lumOff val="5000"/>
                            </a:srgbClr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MEP</a:t>
                      </a:r>
                    </a:p>
                  </a:txBody>
                  <a:tcPr marL="9525" marR="9525" marT="9523" marB="0" anchor="b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47772"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u="none" strike="noStrike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Ist:</a:t>
                      </a:r>
                      <a:endParaRPr lang="de-DE" sz="1100" b="0" i="0" u="none" strike="noStrike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de-DE" sz="11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de-DE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3" marB="0" anchor="b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 Box 12">
            <a:extLst>
              <a:ext uri="{FF2B5EF4-FFF2-40B4-BE49-F238E27FC236}">
                <a16:creationId xmlns:a16="http://schemas.microsoft.com/office/drawing/2014/main" id="{0635FD15-4CA8-47BC-879B-70F07285BA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800" y="990600"/>
            <a:ext cx="670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de-DE" altLang="de-DE"/>
          </a:p>
        </p:txBody>
      </p:sp>
      <p:sp>
        <p:nvSpPr>
          <p:cNvPr id="20483" name="Rectangle 15">
            <a:extLst>
              <a:ext uri="{FF2B5EF4-FFF2-40B4-BE49-F238E27FC236}">
                <a16:creationId xmlns:a16="http://schemas.microsoft.com/office/drawing/2014/main" id="{869023A6-5A04-4E70-B818-88BBDE719CB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1000" y="1447800"/>
            <a:ext cx="8512175" cy="3925888"/>
          </a:xfrm>
          <a:prstGeom prst="rect">
            <a:avLst/>
          </a:prstGeom>
          <a:solidFill>
            <a:srgbClr val="FAECC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br>
              <a:rPr lang="de-DE" altLang="de-DE" sz="1600"/>
            </a:br>
            <a:endParaRPr lang="de-DE" altLang="de-DE" sz="1600"/>
          </a:p>
          <a:p>
            <a:pPr eaLnBrk="1" hangingPunct="1"/>
            <a:r>
              <a:rPr lang="de-DE" altLang="de-DE" sz="2000" b="1">
                <a:latin typeface="Arial" panose="020B0604020202020204" pitchFamily="34" charset="0"/>
                <a:cs typeface="Arial" panose="020B0604020202020204" pitchFamily="34" charset="0"/>
              </a:rPr>
              <a:t>Sekundarschule</a:t>
            </a:r>
          </a:p>
          <a:p>
            <a:pPr eaLnBrk="1" hangingPunct="1"/>
            <a:r>
              <a:rPr lang="de-DE" altLang="de-DE" sz="1600">
                <a:latin typeface="Arial" panose="020B0604020202020204" pitchFamily="34" charset="0"/>
                <a:cs typeface="Arial" panose="020B0604020202020204" pitchFamily="34" charset="0"/>
              </a:rPr>
              <a:t>Schulleitung: Herr Scharrer</a:t>
            </a:r>
          </a:p>
          <a:p>
            <a:pPr eaLnBrk="1" hangingPunct="1"/>
            <a:endParaRPr lang="de-DE" altLang="de-DE" sz="16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/>
            <a:endParaRPr lang="de-DE" altLang="de-DE" sz="16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/>
            <a:r>
              <a:rPr lang="de-DE" altLang="de-DE" sz="1600">
                <a:latin typeface="Arial" panose="020B0604020202020204" pitchFamily="34" charset="0"/>
                <a:cs typeface="Arial" panose="020B0604020202020204" pitchFamily="34" charset="0"/>
              </a:rPr>
              <a:t>Schüler*innen:	424</a:t>
            </a:r>
          </a:p>
          <a:p>
            <a:pPr eaLnBrk="1" hangingPunct="1"/>
            <a:r>
              <a:rPr lang="de-DE" altLang="de-DE" sz="1600">
                <a:latin typeface="Arial" panose="020B0604020202020204" pitchFamily="34" charset="0"/>
                <a:cs typeface="Arial" panose="020B0604020202020204" pitchFamily="34" charset="0"/>
              </a:rPr>
              <a:t>Lehrer*innen:	  52</a:t>
            </a:r>
          </a:p>
          <a:p>
            <a:pPr eaLnBrk="1" hangingPunct="1"/>
            <a:endParaRPr lang="de-DE" altLang="de-DE" sz="1600"/>
          </a:p>
          <a:p>
            <a:pPr eaLnBrk="1" hangingPunct="1"/>
            <a:endParaRPr lang="de-DE" altLang="de-DE" sz="1600"/>
          </a:p>
          <a:p>
            <a:pPr eaLnBrk="1" hangingPunct="1"/>
            <a:endParaRPr lang="de-DE" altLang="de-DE" sz="1600"/>
          </a:p>
          <a:p>
            <a:pPr eaLnBrk="1" hangingPunct="1"/>
            <a:endParaRPr lang="de-DE" altLang="de-DE" sz="1600"/>
          </a:p>
          <a:p>
            <a:pPr eaLnBrk="1" hangingPunct="1"/>
            <a:endParaRPr lang="de-DE" altLang="de-DE" sz="1600"/>
          </a:p>
          <a:p>
            <a:pPr eaLnBrk="1" hangingPunct="1"/>
            <a:endParaRPr lang="de-DE" altLang="de-DE" sz="1600"/>
          </a:p>
          <a:p>
            <a:pPr eaLnBrk="1" hangingPunct="1"/>
            <a:endParaRPr lang="de-DE" altLang="de-DE" sz="1600"/>
          </a:p>
          <a:p>
            <a:pPr eaLnBrk="1" hangingPunct="1"/>
            <a:endParaRPr lang="de-DE" altLang="de-DE" sz="1600"/>
          </a:p>
          <a:p>
            <a:pPr eaLnBrk="1" hangingPunct="1"/>
            <a:br>
              <a:rPr lang="de-DE" altLang="de-DE" sz="1600"/>
            </a:br>
            <a:endParaRPr lang="de-DE" altLang="de-DE" sz="1600"/>
          </a:p>
        </p:txBody>
      </p:sp>
      <p:pic>
        <p:nvPicPr>
          <p:cNvPr id="20484" name="Grafik 1">
            <a:extLst>
              <a:ext uri="{FF2B5EF4-FFF2-40B4-BE49-F238E27FC236}">
                <a16:creationId xmlns:a16="http://schemas.microsoft.com/office/drawing/2014/main" id="{E119BC4D-1198-49AA-A59D-AC6DA17F96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800" y="2276475"/>
            <a:ext cx="2987675" cy="163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5" name="Text Box 8">
            <a:extLst>
              <a:ext uri="{FF2B5EF4-FFF2-40B4-BE49-F238E27FC236}">
                <a16:creationId xmlns:a16="http://schemas.microsoft.com/office/drawing/2014/main" id="{6ACE0426-C976-4AE5-A545-F1024726686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549275"/>
            <a:ext cx="7010400" cy="630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de-DE" altLang="de-DE" sz="2000">
                <a:solidFill>
                  <a:srgbClr val="FAECCB"/>
                </a:solidFill>
                <a:latin typeface="Arial" panose="020B0604020202020204" pitchFamily="34" charset="0"/>
              </a:rPr>
              <a:t>Sachstandsbericht Medienentwicklung - Sekundarschule</a:t>
            </a:r>
          </a:p>
          <a:p>
            <a:pPr eaLnBrk="1" hangingPunct="1">
              <a:spcBef>
                <a:spcPct val="50000"/>
              </a:spcBef>
            </a:pPr>
            <a:endParaRPr lang="de-DE" altLang="de-DE" sz="1000">
              <a:solidFill>
                <a:srgbClr val="FAECCB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 Box 12">
            <a:extLst>
              <a:ext uri="{FF2B5EF4-FFF2-40B4-BE49-F238E27FC236}">
                <a16:creationId xmlns:a16="http://schemas.microsoft.com/office/drawing/2014/main" id="{14EDB399-296F-49EA-A84C-9289D364C80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800" y="990600"/>
            <a:ext cx="670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de-DE" altLang="de-DE"/>
          </a:p>
        </p:txBody>
      </p:sp>
      <p:sp>
        <p:nvSpPr>
          <p:cNvPr id="21507" name="Textfeld 1">
            <a:extLst>
              <a:ext uri="{FF2B5EF4-FFF2-40B4-BE49-F238E27FC236}">
                <a16:creationId xmlns:a16="http://schemas.microsoft.com/office/drawing/2014/main" id="{C8E4055B-7207-4BC2-99E0-D20720D6607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313" y="1219200"/>
            <a:ext cx="720090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de-DE" altLang="de-DE" sz="1800" b="1">
                <a:latin typeface="Arial" panose="020B0604020202020204" pitchFamily="34" charset="0"/>
                <a:cs typeface="Arial" panose="020B0604020202020204" pitchFamily="34" charset="0"/>
              </a:rPr>
              <a:t>Hardware – Vergleich Ausstattungsziel MEP/Bestand</a:t>
            </a:r>
          </a:p>
          <a:p>
            <a:pPr eaLnBrk="1" hangingPunct="1"/>
            <a:endParaRPr lang="de-DE" altLang="de-DE" sz="1800" b="1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/>
            <a:endParaRPr lang="de-DE" altLang="de-DE"/>
          </a:p>
        </p:txBody>
      </p:sp>
      <p:sp>
        <p:nvSpPr>
          <p:cNvPr id="21508" name="Text Box 8">
            <a:extLst>
              <a:ext uri="{FF2B5EF4-FFF2-40B4-BE49-F238E27FC236}">
                <a16:creationId xmlns:a16="http://schemas.microsoft.com/office/drawing/2014/main" id="{203A9D42-889D-4F57-A566-34D71A78A3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549275"/>
            <a:ext cx="7164388" cy="630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de-DE" altLang="de-DE" sz="2000">
                <a:solidFill>
                  <a:srgbClr val="FAECCB"/>
                </a:solidFill>
                <a:latin typeface="Arial" panose="020B0604020202020204" pitchFamily="34" charset="0"/>
              </a:rPr>
              <a:t>Sachstandsbericht Medienentwicklung – Sekundarschule</a:t>
            </a:r>
          </a:p>
          <a:p>
            <a:pPr eaLnBrk="1" hangingPunct="1">
              <a:spcBef>
                <a:spcPct val="50000"/>
              </a:spcBef>
            </a:pPr>
            <a:endParaRPr lang="de-DE" altLang="de-DE" sz="1000">
              <a:solidFill>
                <a:srgbClr val="FAECCB"/>
              </a:solidFill>
              <a:latin typeface="Arial" panose="020B0604020202020204" pitchFamily="34" charset="0"/>
            </a:endParaRPr>
          </a:p>
        </p:txBody>
      </p:sp>
      <p:graphicFrame>
        <p:nvGraphicFramePr>
          <p:cNvPr id="2" name="Tabelle 1">
            <a:extLst>
              <a:ext uri="{FF2B5EF4-FFF2-40B4-BE49-F238E27FC236}">
                <a16:creationId xmlns:a16="http://schemas.microsoft.com/office/drawing/2014/main" id="{DABF2097-F1D4-48EA-BED6-C275C493AC0B}"/>
              </a:ext>
            </a:extLst>
          </p:cNvPr>
          <p:cNvGraphicFramePr>
            <a:graphicFrameLocks noGrp="1"/>
          </p:cNvGraphicFramePr>
          <p:nvPr/>
        </p:nvGraphicFramePr>
        <p:xfrm>
          <a:off x="581025" y="1628775"/>
          <a:ext cx="7735888" cy="470058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46936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3951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22701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70606"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b="1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EDV-Arbeitsplätze:</a:t>
                      </a:r>
                      <a:endParaRPr lang="de-DE" sz="1100" b="1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6" marR="9526" marT="952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b="1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130</a:t>
                      </a:r>
                      <a:endParaRPr lang="de-DE" sz="1100" b="1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6" marR="9526" marT="952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b="0" i="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MEP</a:t>
                      </a:r>
                    </a:p>
                  </a:txBody>
                  <a:tcPr marL="9526" marR="9526" marT="9522" marB="0" anchor="b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0606"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u="none" strike="noStrike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Ist</a:t>
                      </a:r>
                      <a:endParaRPr lang="de-DE" sz="1100" b="0" i="0" u="none" strike="noStrike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6" marR="9526" marT="952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b="0" i="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378</a:t>
                      </a:r>
                    </a:p>
                  </a:txBody>
                  <a:tcPr marL="9526" marR="9526" marT="952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u="none" strike="noStrike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Summe SA/DP/Bestand</a:t>
                      </a:r>
                      <a:endParaRPr lang="de-DE" sz="1100" b="0" i="1" u="none" strike="noStrike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6" marR="9526" marT="9522" marB="0" anchor="b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80140"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noch offen:</a:t>
                      </a:r>
                      <a:endParaRPr lang="de-DE" sz="11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6" marR="9526" marT="952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b="0" i="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25</a:t>
                      </a:r>
                    </a:p>
                  </a:txBody>
                  <a:tcPr marL="9526" marR="9526" marT="952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u="none" strike="noStrike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Beschaffung über </a:t>
                      </a:r>
                      <a:r>
                        <a:rPr lang="de-DE" sz="1100" u="none" strike="noStrike" dirty="0" err="1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DigitalPakt</a:t>
                      </a:r>
                      <a:r>
                        <a:rPr lang="de-DE" sz="1100" u="none" strike="noStrike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NRW - geändert von 7 auf 31(Antrag genehmigt) Ausschreibung</a:t>
                      </a:r>
                    </a:p>
                  </a:txBody>
                  <a:tcPr marL="9526" marR="9526" marT="9522" marB="0" anchor="b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0606">
                <a:tc>
                  <a:txBody>
                    <a:bodyPr/>
                    <a:lstStyle/>
                    <a:p>
                      <a:pPr algn="l" fontAlgn="b"/>
                      <a:endParaRPr lang="de-DE" sz="1100" b="0" i="0" u="none" strike="noStrike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6" marR="9526" marT="952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de-DE" sz="1100" b="0" i="0" u="none" strike="noStrike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6" marR="9526" marT="952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de-DE" sz="1100" b="0" i="0" u="none" strike="noStrike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6" marR="9526" marT="9522" marB="0" anchor="b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0606"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b="1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Peripherie (Drucker, Scanner, Kameras..):</a:t>
                      </a:r>
                      <a:endParaRPr lang="de-DE" sz="1100" b="1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6" marR="9526" marT="952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</a:t>
                      </a:r>
                      <a:endParaRPr lang="de-DE" sz="11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6" marR="9526" marT="952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b="0" i="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MEP</a:t>
                      </a:r>
                    </a:p>
                  </a:txBody>
                  <a:tcPr marL="9526" marR="9526" marT="9522" marB="0" anchor="b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8014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de-DE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>
                              <a:lumMod val="95000"/>
                              <a:lumOff val="5000"/>
                            </a:srgbClr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Durch laufende Anschaffungen der unterschiedlichsten Peripherie-Geräte ist der Soll-Wert deutlich überschritten.</a:t>
                      </a:r>
                    </a:p>
                  </a:txBody>
                  <a:tcPr marL="9526" marR="9526" marT="952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b="0" i="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9526" marR="9526" marT="9522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b="0" i="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Drucker - Beschaffung über </a:t>
                      </a:r>
                      <a:r>
                        <a:rPr lang="de-DE" sz="1100" b="0" i="0" u="none" strike="noStrike" dirty="0" err="1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DigitalPakt</a:t>
                      </a:r>
                      <a:r>
                        <a:rPr lang="de-DE" sz="1100" b="0" i="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NRW erfolgt</a:t>
                      </a:r>
                    </a:p>
                    <a:p>
                      <a:pPr algn="l" fontAlgn="b"/>
                      <a:endParaRPr lang="de-DE" sz="11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6" marR="9526" marT="9522" marB="0" anchor="b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70606">
                <a:tc>
                  <a:txBody>
                    <a:bodyPr/>
                    <a:lstStyle/>
                    <a:p>
                      <a:pPr algn="l" fontAlgn="b"/>
                      <a:endParaRPr lang="de-DE" sz="11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6" marR="9526" marT="952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de-DE" sz="1100" b="0" i="0" u="none" strike="noStrike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6" marR="9526" marT="952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de-DE" sz="1100" b="0" i="0" u="none" strike="noStrike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6" marR="9526" marT="9522" marB="0" anchor="b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70606"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b="1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Präsentationstechnik:</a:t>
                      </a:r>
                      <a:endParaRPr lang="de-DE" sz="1100" b="1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6" marR="9526" marT="952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40</a:t>
                      </a:r>
                      <a:endParaRPr lang="de-DE" sz="11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6" marR="9526" marT="9522" marB="0" anchor="b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(Unterrichts-/Fachräume)</a:t>
                      </a:r>
                    </a:p>
                  </a:txBody>
                  <a:tcPr marL="9526" marR="9526" marT="9522" marB="0" anchor="b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12485">
                <a:tc>
                  <a:txBody>
                    <a:bodyPr/>
                    <a:lstStyle/>
                    <a:p>
                      <a:pPr eaLnBrk="1" hangingPunct="1"/>
                      <a:r>
                        <a:rPr lang="de-DE" altLang="de-DE" sz="1100" dirty="0">
                          <a:latin typeface="Arial" charset="0"/>
                          <a:cs typeface="Arial" charset="0"/>
                        </a:rPr>
                        <a:t>Erneuerung nach Umbau</a:t>
                      </a:r>
                      <a:r>
                        <a:rPr lang="de-DE" altLang="de-DE" sz="1100" baseline="0" dirty="0">
                          <a:latin typeface="Arial" charset="0"/>
                          <a:cs typeface="Arial" charset="0"/>
                        </a:rPr>
                        <a:t> und</a:t>
                      </a:r>
                      <a:r>
                        <a:rPr lang="de-DE" altLang="de-DE" sz="1100" dirty="0">
                          <a:latin typeface="Arial" charset="0"/>
                          <a:cs typeface="Arial" charset="0"/>
                        </a:rPr>
                        <a:t> Einrichtung der technischen Voraussetzungen</a:t>
                      </a:r>
                      <a:r>
                        <a:rPr lang="de-DE" altLang="de-DE" sz="1100" baseline="0" dirty="0">
                          <a:latin typeface="Arial" charset="0"/>
                          <a:cs typeface="Arial" charset="0"/>
                        </a:rPr>
                        <a:t> nach dem TPK und gemeldetem Bedarf der Schule</a:t>
                      </a:r>
                      <a:endParaRPr lang="de-DE" altLang="de-DE" sz="1100" dirty="0">
                        <a:latin typeface="Arial" charset="0"/>
                        <a:cs typeface="Arial" charset="0"/>
                      </a:endParaRPr>
                    </a:p>
                  </a:txBody>
                  <a:tcPr marL="9526" marR="9526" marT="952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de-DE" sz="11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6" marR="9526" marT="952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de-DE" sz="1100" b="0" i="0" u="none" strike="noStrike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6" marR="9526" marT="9522" marB="0" anchor="b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92367"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b="0" i="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Davon noch</a:t>
                      </a:r>
                      <a:r>
                        <a:rPr lang="de-DE" sz="1100" b="0" i="0" u="none" strike="noStrike" baseline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offen</a:t>
                      </a:r>
                      <a:endParaRPr lang="de-DE" sz="11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6" marR="9526" marT="952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b="0" i="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</a:t>
                      </a:r>
                    </a:p>
                  </a:txBody>
                  <a:tcPr marL="9526" marR="9526" marT="952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u="none" strike="noStrike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Beschaffung über </a:t>
                      </a:r>
                      <a:r>
                        <a:rPr lang="de-DE" sz="1100" u="none" strike="noStrike" dirty="0" err="1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DigitalPakt</a:t>
                      </a:r>
                      <a:r>
                        <a:rPr lang="de-DE" sz="1100" u="none" strike="noStrike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NRW geändert von 4 auf 13 (Antrag genehmigt) Ausschreibung</a:t>
                      </a:r>
                    </a:p>
                  </a:txBody>
                  <a:tcPr marL="9526" marR="9526" marT="9522" marB="0" anchor="b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70606">
                <a:tc>
                  <a:txBody>
                    <a:bodyPr/>
                    <a:lstStyle/>
                    <a:p>
                      <a:pPr algn="l" fontAlgn="b"/>
                      <a:endParaRPr lang="de-DE" sz="11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6" marR="9526" marT="952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de-DE" sz="11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6" marR="9526" marT="952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de-DE" sz="11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6" marR="9526" marT="9522" marB="0" anchor="b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70606"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b="1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Server:</a:t>
                      </a:r>
                      <a:endParaRPr lang="de-DE" sz="1100" b="1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6" marR="9526" marT="952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de-DE" sz="11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6" marR="9526" marT="952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b="0" i="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MEP</a:t>
                      </a:r>
                    </a:p>
                  </a:txBody>
                  <a:tcPr marL="9526" marR="9526" marT="9522" marB="0" anchor="b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70606"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Ist:</a:t>
                      </a:r>
                      <a:endParaRPr lang="de-DE" sz="11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6" marR="9526" marT="952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de-DE" sz="11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6" marR="9526" marT="952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de-DE" sz="11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6" marR="9526" marT="9522" marB="0" anchor="b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 Box 12">
            <a:extLst>
              <a:ext uri="{FF2B5EF4-FFF2-40B4-BE49-F238E27FC236}">
                <a16:creationId xmlns:a16="http://schemas.microsoft.com/office/drawing/2014/main" id="{E718B562-F5A0-4EB9-9124-DD7C6CA713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800" y="990600"/>
            <a:ext cx="670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de-DE" altLang="de-DE"/>
          </a:p>
        </p:txBody>
      </p:sp>
      <p:sp>
        <p:nvSpPr>
          <p:cNvPr id="22531" name="Rectangle 15">
            <a:extLst>
              <a:ext uri="{FF2B5EF4-FFF2-40B4-BE49-F238E27FC236}">
                <a16:creationId xmlns:a16="http://schemas.microsoft.com/office/drawing/2014/main" id="{B1E6DF30-D491-41EA-99AF-2100B22A5DC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1000" y="1447800"/>
            <a:ext cx="8512175" cy="3925888"/>
          </a:xfrm>
          <a:prstGeom prst="rect">
            <a:avLst/>
          </a:prstGeom>
          <a:solidFill>
            <a:srgbClr val="FAECC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de-DE" altLang="de-DE" sz="2000" b="1">
                <a:latin typeface="Arial" panose="020B0604020202020204" pitchFamily="34" charset="0"/>
                <a:cs typeface="Arial" panose="020B0604020202020204" pitchFamily="34" charset="0"/>
              </a:rPr>
              <a:t>König Wilhelm-Gymnasium</a:t>
            </a:r>
          </a:p>
          <a:p>
            <a:pPr eaLnBrk="1" hangingPunct="1"/>
            <a:r>
              <a:rPr lang="de-DE" altLang="de-DE" sz="1600">
                <a:latin typeface="Arial" panose="020B0604020202020204" pitchFamily="34" charset="0"/>
                <a:cs typeface="Arial" panose="020B0604020202020204" pitchFamily="34" charset="0"/>
              </a:rPr>
              <a:t>Schulleitung: Frau Edeler</a:t>
            </a:r>
          </a:p>
          <a:p>
            <a:pPr eaLnBrk="1" hangingPunct="1"/>
            <a:endParaRPr lang="de-DE" altLang="de-DE" sz="16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/>
            <a:endParaRPr lang="de-DE" altLang="de-DE" sz="16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/>
            <a:endParaRPr lang="de-DE" altLang="de-DE" sz="16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/>
            <a:r>
              <a:rPr lang="de-DE" altLang="de-DE" sz="1600">
                <a:latin typeface="Arial" panose="020B0604020202020204" pitchFamily="34" charset="0"/>
                <a:cs typeface="Arial" panose="020B0604020202020204" pitchFamily="34" charset="0"/>
              </a:rPr>
              <a:t>Schüler*innen:	671</a:t>
            </a:r>
          </a:p>
          <a:p>
            <a:pPr eaLnBrk="1" hangingPunct="1"/>
            <a:r>
              <a:rPr lang="de-DE" altLang="de-DE" sz="1600">
                <a:latin typeface="Arial" panose="020B0604020202020204" pitchFamily="34" charset="0"/>
                <a:cs typeface="Arial" panose="020B0604020202020204" pitchFamily="34" charset="0"/>
              </a:rPr>
              <a:t>Lehrer*innen:	  70</a:t>
            </a:r>
          </a:p>
          <a:p>
            <a:pPr eaLnBrk="1" hangingPunct="1"/>
            <a:endParaRPr lang="de-DE" altLang="de-DE" sz="1600"/>
          </a:p>
          <a:p>
            <a:pPr eaLnBrk="1" hangingPunct="1"/>
            <a:endParaRPr lang="de-DE" altLang="de-DE" sz="1600"/>
          </a:p>
          <a:p>
            <a:pPr eaLnBrk="1" hangingPunct="1"/>
            <a:endParaRPr lang="de-DE" altLang="de-DE" sz="1600"/>
          </a:p>
          <a:p>
            <a:pPr eaLnBrk="1" hangingPunct="1"/>
            <a:endParaRPr lang="de-DE" altLang="de-DE" sz="1600"/>
          </a:p>
          <a:p>
            <a:pPr eaLnBrk="1" hangingPunct="1"/>
            <a:endParaRPr lang="de-DE" altLang="de-DE" sz="1600"/>
          </a:p>
          <a:p>
            <a:pPr eaLnBrk="1" hangingPunct="1"/>
            <a:br>
              <a:rPr lang="de-DE" altLang="de-DE" sz="1600"/>
            </a:br>
            <a:endParaRPr lang="de-DE" altLang="de-DE" sz="1600"/>
          </a:p>
        </p:txBody>
      </p:sp>
      <p:pic>
        <p:nvPicPr>
          <p:cNvPr id="22532" name="Grafik 1">
            <a:extLst>
              <a:ext uri="{FF2B5EF4-FFF2-40B4-BE49-F238E27FC236}">
                <a16:creationId xmlns:a16="http://schemas.microsoft.com/office/drawing/2014/main" id="{A5FD4083-0282-4E12-8103-CDDD17DFD5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825" y="2420938"/>
            <a:ext cx="3059113" cy="1720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3" name="Text Box 8">
            <a:extLst>
              <a:ext uri="{FF2B5EF4-FFF2-40B4-BE49-F238E27FC236}">
                <a16:creationId xmlns:a16="http://schemas.microsoft.com/office/drawing/2014/main" id="{D2273F60-988A-4A8D-AF96-DD74FCE8415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549275"/>
            <a:ext cx="5435600" cy="630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de-DE" altLang="de-DE" sz="2000">
                <a:solidFill>
                  <a:srgbClr val="FAECCB"/>
                </a:solidFill>
                <a:latin typeface="Arial" panose="020B0604020202020204" pitchFamily="34" charset="0"/>
              </a:rPr>
              <a:t>Sachstandsbericht Medienentwicklung - KWG</a:t>
            </a:r>
          </a:p>
          <a:p>
            <a:pPr eaLnBrk="1" hangingPunct="1">
              <a:spcBef>
                <a:spcPct val="50000"/>
              </a:spcBef>
            </a:pPr>
            <a:endParaRPr lang="de-DE" altLang="de-DE" sz="1000">
              <a:solidFill>
                <a:srgbClr val="FAECCB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 Box 12">
            <a:extLst>
              <a:ext uri="{FF2B5EF4-FFF2-40B4-BE49-F238E27FC236}">
                <a16:creationId xmlns:a16="http://schemas.microsoft.com/office/drawing/2014/main" id="{E4C016E0-EDAA-47DE-9940-0E675E0212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800" y="990600"/>
            <a:ext cx="670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de-DE" altLang="de-DE"/>
          </a:p>
        </p:txBody>
      </p:sp>
      <p:sp>
        <p:nvSpPr>
          <p:cNvPr id="23555" name="Textfeld 1">
            <a:extLst>
              <a:ext uri="{FF2B5EF4-FFF2-40B4-BE49-F238E27FC236}">
                <a16:creationId xmlns:a16="http://schemas.microsoft.com/office/drawing/2014/main" id="{951D80E6-F5C2-49ED-AE09-97DA265A271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313" y="1219200"/>
            <a:ext cx="720090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de-DE" altLang="de-DE" sz="1800" b="1">
                <a:latin typeface="Arial" panose="020B0604020202020204" pitchFamily="34" charset="0"/>
                <a:cs typeface="Arial" panose="020B0604020202020204" pitchFamily="34" charset="0"/>
              </a:rPr>
              <a:t>Hardware – Vergleich Ausstattungsziel MEP/Bestand</a:t>
            </a:r>
          </a:p>
          <a:p>
            <a:pPr eaLnBrk="1" hangingPunct="1"/>
            <a:endParaRPr lang="de-DE" altLang="de-DE" sz="1800" b="1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/>
            <a:endParaRPr lang="de-DE" altLang="de-DE"/>
          </a:p>
        </p:txBody>
      </p:sp>
      <p:sp>
        <p:nvSpPr>
          <p:cNvPr id="23556" name="Text Box 8">
            <a:extLst>
              <a:ext uri="{FF2B5EF4-FFF2-40B4-BE49-F238E27FC236}">
                <a16:creationId xmlns:a16="http://schemas.microsoft.com/office/drawing/2014/main" id="{840405BC-299C-4E12-A767-E9B232C8E8A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549275"/>
            <a:ext cx="7164388" cy="630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de-DE" altLang="de-DE" sz="2000">
                <a:solidFill>
                  <a:srgbClr val="FAECCB"/>
                </a:solidFill>
                <a:latin typeface="Arial" panose="020B0604020202020204" pitchFamily="34" charset="0"/>
              </a:rPr>
              <a:t>Sachstandsbericht Medienentwicklung – KWG</a:t>
            </a:r>
          </a:p>
          <a:p>
            <a:pPr eaLnBrk="1" hangingPunct="1">
              <a:spcBef>
                <a:spcPct val="50000"/>
              </a:spcBef>
            </a:pPr>
            <a:endParaRPr lang="de-DE" altLang="de-DE" sz="1000">
              <a:solidFill>
                <a:srgbClr val="FAECCB"/>
              </a:solidFill>
              <a:latin typeface="Arial" panose="020B0604020202020204" pitchFamily="34" charset="0"/>
            </a:endParaRPr>
          </a:p>
        </p:txBody>
      </p:sp>
      <p:graphicFrame>
        <p:nvGraphicFramePr>
          <p:cNvPr id="2" name="Tabelle 1">
            <a:extLst>
              <a:ext uri="{FF2B5EF4-FFF2-40B4-BE49-F238E27FC236}">
                <a16:creationId xmlns:a16="http://schemas.microsoft.com/office/drawing/2014/main" id="{356E2DF8-45B4-4944-B302-9571DFDC6134}"/>
              </a:ext>
            </a:extLst>
          </p:cNvPr>
          <p:cNvGraphicFramePr>
            <a:graphicFrameLocks noGrp="1"/>
          </p:cNvGraphicFramePr>
          <p:nvPr/>
        </p:nvGraphicFramePr>
        <p:xfrm>
          <a:off x="611188" y="1727200"/>
          <a:ext cx="7632700" cy="465296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50692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5076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07501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70601"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EDV-Arbeitsplätze:</a:t>
                      </a:r>
                      <a:endParaRPr lang="de-DE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4" marR="9524" marT="952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163</a:t>
                      </a:r>
                      <a:endParaRPr lang="de-DE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4" marR="9524" marT="952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MEP</a:t>
                      </a:r>
                    </a:p>
                  </a:txBody>
                  <a:tcPr marL="9524" marR="9524" marT="9522" marB="0" anchor="b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0601"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Ist</a:t>
                      </a:r>
                      <a:endParaRPr lang="de-DE" sz="11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4" marR="9524" marT="952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467</a:t>
                      </a:r>
                    </a:p>
                  </a:txBody>
                  <a:tcPr marL="9524" marR="9524" marT="952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Summe SA/DP/MEP Bestand</a:t>
                      </a:r>
                      <a:endParaRPr lang="de-DE" sz="1100" b="0" i="1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4" marR="9524" marT="9522" marB="0" anchor="b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12475">
                <a:tc>
                  <a:txBody>
                    <a:bodyPr/>
                    <a:lstStyle/>
                    <a:p>
                      <a:pPr algn="l" fontAlgn="b"/>
                      <a:endParaRPr lang="de-DE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4" marR="9524" marT="952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de-DE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fontAlgn="b"/>
                      <a:r>
                        <a:rPr lang="de-DE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</a:t>
                      </a:r>
                    </a:p>
                  </a:txBody>
                  <a:tcPr marL="9524" marR="9524" marT="9522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Desktop-PC - Beschaffung über DP NRW – </a:t>
                      </a:r>
                    </a:p>
                  </a:txBody>
                  <a:tcPr marL="9524" marR="9524" marT="9522" marB="0" anchor="b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0601">
                <a:tc>
                  <a:txBody>
                    <a:bodyPr/>
                    <a:lstStyle/>
                    <a:p>
                      <a:pPr algn="l" fontAlgn="b"/>
                      <a:endParaRPr lang="de-DE" sz="11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4" marR="9524" marT="952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de-DE" sz="11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4" marR="9524" marT="952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de-DE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4" marR="9524" marT="9522" marB="0" anchor="b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0601"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b="1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Peripherie (Drucker, Scanner, Kameras..):</a:t>
                      </a:r>
                      <a:endParaRPr lang="de-DE" sz="1100" b="1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4" marR="9524" marT="952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17</a:t>
                      </a:r>
                      <a:endParaRPr lang="de-DE" sz="11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4" marR="9524" marT="952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b="0" i="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MEP</a:t>
                      </a:r>
                    </a:p>
                  </a:txBody>
                  <a:tcPr marL="9524" marR="9524" marT="9522" marB="0" anchor="b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80127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de-DE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>
                              <a:lumMod val="95000"/>
                              <a:lumOff val="5000"/>
                            </a:srgbClr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Durch laufende Anschaffungen der unterschiedlichsten Peripherie-Geräte ist der Soll-Wert deutlich überschritten.</a:t>
                      </a:r>
                    </a:p>
                  </a:txBody>
                  <a:tcPr marL="9524" marR="9524" marT="952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b="0" i="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</a:t>
                      </a:r>
                    </a:p>
                  </a:txBody>
                  <a:tcPr marL="9524" marR="9524" marT="9522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 Drucker &amp; 2 Kameras - Beschaffung über </a:t>
                      </a:r>
                      <a:r>
                        <a:rPr lang="de-DE" sz="1100" b="0" i="0" u="none" strike="noStrike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DigitalPakt</a:t>
                      </a:r>
                      <a:r>
                        <a:rPr lang="de-DE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NRW – noch offen</a:t>
                      </a:r>
                    </a:p>
                  </a:txBody>
                  <a:tcPr marL="9524" marR="9524" marT="9522" marB="0" anchor="b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70601">
                <a:tc>
                  <a:txBody>
                    <a:bodyPr/>
                    <a:lstStyle/>
                    <a:p>
                      <a:pPr algn="l" fontAlgn="b"/>
                      <a:endParaRPr lang="de-DE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4" marR="9524" marT="952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de-DE" sz="11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4" marR="9524" marT="952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de-DE" sz="11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4" marR="9524" marT="9522" marB="0" anchor="b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70601"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Präsentationstechnik:</a:t>
                      </a:r>
                      <a:endParaRPr lang="de-DE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4" marR="9524" marT="952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56</a:t>
                      </a:r>
                      <a:endParaRPr lang="de-DE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4" marR="9524" marT="9522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(Unterrichts-/Fachräume)</a:t>
                      </a:r>
                    </a:p>
                  </a:txBody>
                  <a:tcPr marL="9524" marR="9524" marT="9522" marB="0" anchor="b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12475">
                <a:tc>
                  <a:txBody>
                    <a:bodyPr/>
                    <a:lstStyle/>
                    <a:p>
                      <a:pPr eaLnBrk="1" hangingPunct="1"/>
                      <a:r>
                        <a:rPr lang="de-DE" altLang="de-DE" sz="1100" dirty="0">
                          <a:latin typeface="Arial" charset="0"/>
                          <a:cs typeface="Arial" charset="0"/>
                        </a:rPr>
                        <a:t>Erneuerung nach Umbau</a:t>
                      </a:r>
                      <a:r>
                        <a:rPr lang="de-DE" altLang="de-DE" sz="1100" baseline="0" dirty="0">
                          <a:latin typeface="Arial" charset="0"/>
                          <a:cs typeface="Arial" charset="0"/>
                        </a:rPr>
                        <a:t> und</a:t>
                      </a:r>
                      <a:r>
                        <a:rPr lang="de-DE" altLang="de-DE" sz="1100" dirty="0">
                          <a:latin typeface="Arial" charset="0"/>
                          <a:cs typeface="Arial" charset="0"/>
                        </a:rPr>
                        <a:t> Einrichtung der technischen Voraussetzungen</a:t>
                      </a:r>
                      <a:r>
                        <a:rPr lang="de-DE" altLang="de-DE" sz="1100" baseline="0" dirty="0">
                          <a:latin typeface="Arial" charset="0"/>
                          <a:cs typeface="Arial" charset="0"/>
                        </a:rPr>
                        <a:t> nach dem TPK und gemeldetem Bedarf der Schule</a:t>
                      </a:r>
                      <a:endParaRPr lang="de-DE" altLang="de-DE" sz="1100" dirty="0">
                        <a:latin typeface="Arial" charset="0"/>
                        <a:cs typeface="Arial" charset="0"/>
                      </a:endParaRPr>
                    </a:p>
                  </a:txBody>
                  <a:tcPr marL="9524" marR="9524" marT="952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b="0" i="0" u="none" strike="noStrike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28</a:t>
                      </a:r>
                    </a:p>
                  </a:txBody>
                  <a:tcPr marL="9524" marR="9524" marT="9522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b="0" i="0" u="none" strike="noStrike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Beschaffung über </a:t>
                      </a:r>
                      <a:r>
                        <a:rPr lang="de-DE" sz="1100" b="0" i="0" u="none" strike="noStrike" dirty="0" err="1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DigitalPakt</a:t>
                      </a:r>
                      <a:r>
                        <a:rPr lang="de-DE" sz="1100" b="0" i="0" u="none" strike="noStrike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NRW – Montage bereits erfolgt</a:t>
                      </a:r>
                    </a:p>
                    <a:p>
                      <a:pPr algn="l" fontAlgn="b"/>
                      <a:r>
                        <a:rPr lang="de-DE" sz="1100" b="0" i="0" u="none" strike="noStrike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(10 bereits vor DP ausgestattet)</a:t>
                      </a:r>
                    </a:p>
                  </a:txBody>
                  <a:tcPr marL="9524" marR="9524" marT="9522" marB="0" anchor="b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512475"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Davon noch offen</a:t>
                      </a:r>
                      <a:endParaRPr lang="de-DE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4" marR="9524" marT="952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b="0" i="0" u="none" strike="noStrike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18</a:t>
                      </a:r>
                    </a:p>
                  </a:txBody>
                  <a:tcPr marL="9524" marR="9524" marT="9522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u="none" strike="noStrike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Beschaffung über </a:t>
                      </a:r>
                      <a:r>
                        <a:rPr lang="de-DE" sz="1100" u="none" strike="noStrike" dirty="0" err="1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DigitalPakt</a:t>
                      </a:r>
                      <a:r>
                        <a:rPr lang="de-DE" sz="1100" u="none" strike="noStrike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NRW – Lieferung + Montage entsprechend Baufortschritt </a:t>
                      </a:r>
                    </a:p>
                  </a:txBody>
                  <a:tcPr marL="9524" marR="9524" marT="9522" marB="0" anchor="b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70601">
                <a:tc>
                  <a:txBody>
                    <a:bodyPr/>
                    <a:lstStyle/>
                    <a:p>
                      <a:pPr algn="l" fontAlgn="b"/>
                      <a:endParaRPr lang="de-DE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4" marR="9524" marT="952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de-DE" sz="11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4" marR="9524" marT="952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de-DE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4" marR="9524" marT="9522" marB="0" anchor="b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70601"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Server:</a:t>
                      </a:r>
                      <a:endParaRPr lang="de-DE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4" marR="9524" marT="952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de-DE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4" marR="9524" marT="952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MEP</a:t>
                      </a:r>
                    </a:p>
                  </a:txBody>
                  <a:tcPr marL="9524" marR="9524" marT="9522" marB="0" anchor="b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70601"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Ist:</a:t>
                      </a:r>
                      <a:endParaRPr lang="de-DE" sz="11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4" marR="9524" marT="952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de-DE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4" marR="9524" marT="952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de-DE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4" marR="9524" marT="9522" marB="0" anchor="b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Standarddesign">
  <a:themeElements>
    <a:clrScheme name="Standard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Standard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andard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Larissa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1137</Words>
  <Application>Microsoft Office PowerPoint</Application>
  <PresentationFormat>Bildschirmpräsentation (4:3)</PresentationFormat>
  <Paragraphs>345</Paragraphs>
  <Slides>17</Slides>
  <Notes>2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4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17</vt:i4>
      </vt:variant>
    </vt:vector>
  </HeadingPairs>
  <TitlesOfParts>
    <vt:vector size="22" baseType="lpstr">
      <vt:lpstr>Times New Roman</vt:lpstr>
      <vt:lpstr>Arial</vt:lpstr>
      <vt:lpstr>Arial Black</vt:lpstr>
      <vt:lpstr>Calibri</vt:lpstr>
      <vt:lpstr>Standarddesign</vt:lpstr>
      <vt:lpstr>  Sachstandsbericht Medienentwicklung  Übersicht Beschaffungen  Abteilung 41 Schulen, Bücherei und Sport 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Company>Stadt Höxter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bed</dc:creator>
  <cp:lastModifiedBy>Koch, Benjamin</cp:lastModifiedBy>
  <cp:revision>263</cp:revision>
  <cp:lastPrinted>2022-09-13T07:55:07Z</cp:lastPrinted>
  <dcterms:created xsi:type="dcterms:W3CDTF">2007-05-08T12:13:19Z</dcterms:created>
  <dcterms:modified xsi:type="dcterms:W3CDTF">2023-07-21T05:40:04Z</dcterms:modified>
</cp:coreProperties>
</file>