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6" r:id="rId2"/>
    <p:sldId id="291" r:id="rId3"/>
    <p:sldId id="296" r:id="rId4"/>
    <p:sldId id="331" r:id="rId5"/>
    <p:sldId id="332" r:id="rId6"/>
    <p:sldId id="310" r:id="rId7"/>
    <p:sldId id="311" r:id="rId8"/>
    <p:sldId id="312" r:id="rId9"/>
    <p:sldId id="276" r:id="rId10"/>
    <p:sldId id="271" r:id="rId11"/>
    <p:sldId id="273" r:id="rId12"/>
    <p:sldId id="300" r:id="rId13"/>
    <p:sldId id="292" r:id="rId14"/>
    <p:sldId id="290" r:id="rId15"/>
    <p:sldId id="326" r:id="rId16"/>
  </p:sldIdLst>
  <p:sldSz cx="9144000" cy="6858000" type="screen4x3"/>
  <p:notesSz cx="6669088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CC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311" autoAdjust="0"/>
  </p:normalViewPr>
  <p:slideViewPr>
    <p:cSldViewPr>
      <p:cViewPr varScale="1">
        <p:scale>
          <a:sx n="72" d="100"/>
          <a:sy n="72" d="100"/>
        </p:scale>
        <p:origin x="43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66" y="-84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2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1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Stadt Höxter Abt. 92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2" y="9429751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378F20-ABDA-4C9A-B6ED-B461049CEE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8972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2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2" y="4714876"/>
            <a:ext cx="48910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Anliegerstraße = sind Straßen, die der Erschließung der angrenzenden oder der durch private Zuwegung mit ihnen verbundenen Grundstücke dienen </a:t>
            </a:r>
          </a:p>
          <a:p>
            <a:pPr lvl="0"/>
            <a:endParaRPr lang="de-DE" noProof="0" dirty="0"/>
          </a:p>
          <a:p>
            <a:pPr lvl="0"/>
            <a:r>
              <a:rPr lang="de-DE" noProof="0" dirty="0"/>
              <a:t>Haupterschließungsstraßen = sind Straßen, die der Erschließung von Grundstücken und gleichzeitig dem Verkehr innerhalb von Baugebieten oder innerhalb von im Zusammenhang bebauten Ortsteilen dienen, soweit sie nicht Hauptverkehrsstraßen sind  </a:t>
            </a:r>
          </a:p>
          <a:p>
            <a:pPr lvl="0"/>
            <a:endParaRPr lang="de-DE" noProof="0" dirty="0"/>
          </a:p>
          <a:p>
            <a:pPr lvl="0"/>
            <a:r>
              <a:rPr lang="de-DE" noProof="0" dirty="0"/>
              <a:t>Hauptverkehrsstraßen = Straßen, die dem durchgehenden innerörtlichen Verkehr oder dem überörtlichen Durchgangsverkehr dienen (insbes. Bundes-, Landes – oder Kreisstraßen mit Ausnahme der Strecken, die außerhalb von Baugebieten oder v. im Zusammenhang bebauten Ortsteilen liegen										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1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Stadt Höxter Abt. 92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2" y="9429751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7ED322-FE1E-498A-864D-704730FFFF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96796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lang="de-DE" sz="1200" kern="1200" dirty="0">
        <a:solidFill>
          <a:schemeClr val="tx1"/>
        </a:solidFill>
        <a:latin typeface="Times New Roman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- Merkmale der endgültigen Herstellung in § 8 EBS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Stadt Höxter Abt. 92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ED322-FE1E-498A-864D-704730FFFF6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267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altLang="de-DE" dirty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Stadt Höxter Abt. 92</a:t>
            </a: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3CA934-B835-4A79-AF42-F4CA5683D915}" type="slidenum">
              <a:rPr lang="de-DE" altLang="de-DE" smtClean="0"/>
              <a:pPr eaLnBrk="1" hangingPunct="1"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8221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Stadt Höxter Abt. 92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7ED322-FE1E-498A-864D-704730FFFF6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239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Stadt Höxter Abt. 92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ED322-FE1E-498A-864D-704730FFFF63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942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Def</a:t>
            </a:r>
            <a:r>
              <a:rPr lang="de-DE" dirty="0"/>
              <a:t>. </a:t>
            </a:r>
            <a:r>
              <a:rPr lang="de-DE" dirty="0" err="1"/>
              <a:t>Erschlossensein</a:t>
            </a:r>
            <a:r>
              <a:rPr lang="de-DE" dirty="0"/>
              <a:t> = Auf der ausgebauten Anlage an die Grundstücksgrenze heranfahren und das Grundstück von da aus betreten können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Stadt Höxter Abt. 92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7ED322-FE1E-498A-864D-704730FFFF6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08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lvl="1" indent="0"/>
            <a:endParaRPr altLang="de-DE" sz="1600" dirty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Stadt Höxter Abt. 92</a:t>
            </a:r>
          </a:p>
        </p:txBody>
      </p:sp>
      <p:sp>
        <p:nvSpPr>
          <p:cNvPr id="143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A8585-45DE-4D43-BCAF-8E611C369DF2}" type="slidenum">
              <a:rPr lang="de-DE" altLang="de-DE" smtClean="0"/>
              <a:pPr eaLnBrk="1" hangingPunct="1"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4873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altLang="de-DE" sz="1600" dirty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Stadt Höxter Abt. 92</a:t>
            </a:r>
          </a:p>
        </p:txBody>
      </p:sp>
      <p:sp>
        <p:nvSpPr>
          <p:cNvPr id="143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A8585-45DE-4D43-BCAF-8E611C369DF2}" type="slidenum">
              <a:rPr lang="de-DE" altLang="de-DE" smtClean="0"/>
              <a:pPr eaLnBrk="1" hangingPunct="1"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8097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altLang="de-DE" sz="1600" dirty="0"/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Stadt Höxter Abt. 92</a:t>
            </a:r>
          </a:p>
        </p:txBody>
      </p:sp>
      <p:sp>
        <p:nvSpPr>
          <p:cNvPr id="1434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AA8585-45DE-4D43-BCAF-8E611C369DF2}" type="slidenum">
              <a:rPr lang="de-DE" altLang="de-DE" smtClean="0"/>
              <a:pPr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1403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altLang="de-DE" dirty="0"/>
          </a:p>
        </p:txBody>
      </p:sp>
      <p:sp>
        <p:nvSpPr>
          <p:cNvPr id="112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D9C100-7E3F-44B6-8CC6-3D3150E4619B}" type="slidenum">
              <a:rPr lang="de-DE" altLang="de-DE" smtClean="0"/>
              <a:pPr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11269" name="Fußzeilenplatzhalt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Stadt Höxter Abt. 92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z="1600" dirty="0"/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Stadt Höxter Abt. 92</a:t>
            </a:r>
          </a:p>
        </p:txBody>
      </p:sp>
      <p:sp>
        <p:nvSpPr>
          <p:cNvPr id="133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3CA934-B835-4A79-AF42-F4CA5683D915}" type="slidenum">
              <a:rPr lang="de-DE" altLang="de-DE" smtClean="0"/>
              <a:pPr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altLang="de-DE" dirty="0"/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/>
              <a:t>Stadt Höxter Abt. 92</a:t>
            </a:r>
          </a:p>
        </p:txBody>
      </p:sp>
      <p:sp>
        <p:nvSpPr>
          <p:cNvPr id="1536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1pPr>
            <a:lvl2pPr marL="742907" indent="-28573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2pPr>
            <a:lvl3pPr marL="1142934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3pPr>
            <a:lvl4pPr marL="1600108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4pPr>
            <a:lvl5pPr marL="2057281" indent="-22858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</a:defRPr>
            </a:lvl5pPr>
            <a:lvl6pPr marL="2514455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6pPr>
            <a:lvl7pPr marL="2971629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7pPr>
            <a:lvl8pPr marL="3428802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8pPr>
            <a:lvl9pPr marL="3885976" indent="-22858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B885E74-BA81-4CB9-90D1-0C3C475D333D}" type="slidenum">
              <a:rPr lang="de-DE" altLang="de-DE" smtClean="0"/>
              <a:pPr eaLnBrk="1" hangingPunct="1"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kumente und Einstellungen\bed\Desktop\schriftzug_oben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24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Dokumente und Einstellungen\bed\Desktop\hx_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0653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Dokumente und Einstellungen\bed\Desktop\Zwischenablage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6477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kumente und Einstellungen\bed\Desktop\Zwischenablage01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0" y="6553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6726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5831458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646098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6101967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57696224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7169182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9989581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27544354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132341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9306033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22462419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Dokumente und Einstellungen\bed\Desktop\schriftzug_oben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324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2" descr="C:\Dokumente und Einstellungen\bed\Desktop\hx_logo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20653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6" descr="C:\Dokumente und Einstellungen\bed\Desktop\Zwischenablage0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64770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2" descr="C:\Dokumente und Einstellungen\bed\Desktop\Zwischenablage01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23"/>
          <p:cNvSpPr txBox="1">
            <a:spLocks noChangeArrowheads="1"/>
          </p:cNvSpPr>
          <p:nvPr userDrawn="1"/>
        </p:nvSpPr>
        <p:spPr bwMode="auto">
          <a:xfrm>
            <a:off x="0" y="6553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031" name="Text Box 24"/>
          <p:cNvSpPr txBox="1">
            <a:spLocks noChangeArrowheads="1"/>
          </p:cNvSpPr>
          <p:nvPr userDrawn="1"/>
        </p:nvSpPr>
        <p:spPr bwMode="auto">
          <a:xfrm>
            <a:off x="152400" y="6462713"/>
            <a:ext cx="205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0AFDAB4F-0B1E-41CE-8D47-2AA141113A33}" type="datetime4">
              <a:rPr lang="de-DE" sz="1400" smtClean="0">
                <a:latin typeface="Arial" charset="0"/>
              </a:rPr>
              <a:pPr eaLnBrk="1" hangingPunct="1">
                <a:spcBef>
                  <a:spcPct val="50000"/>
                </a:spcBef>
                <a:defRPr/>
              </a:pPr>
              <a:t>13. Februar 2026</a:t>
            </a:fld>
            <a:endParaRPr lang="de-DE" sz="1400">
              <a:latin typeface="Arial" charset="0"/>
            </a:endParaRPr>
          </a:p>
        </p:txBody>
      </p:sp>
      <p:sp>
        <p:nvSpPr>
          <p:cNvPr id="1032" name="Rectangle 25"/>
          <p:cNvSpPr>
            <a:spLocks noChangeArrowheads="1"/>
          </p:cNvSpPr>
          <p:nvPr userDrawn="1"/>
        </p:nvSpPr>
        <p:spPr bwMode="auto">
          <a:xfrm>
            <a:off x="8435975" y="6477000"/>
            <a:ext cx="5381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defRPr/>
            </a:pPr>
            <a:fld id="{FD8825CF-D50B-4510-B43F-811B3AB31E57}" type="slidenum">
              <a:rPr lang="de-DE" altLang="de-DE" sz="1400" smtClean="0">
                <a:latin typeface="Arial" charset="0"/>
              </a:rPr>
              <a:pPr eaLnBrk="1" hangingPunct="1">
                <a:defRPr/>
              </a:pPr>
              <a:t>‹Nr.›</a:t>
            </a:fld>
            <a:endParaRPr lang="de-DE" altLang="de-DE" sz="1400">
              <a:latin typeface="Arial" charset="0"/>
            </a:endParaRPr>
          </a:p>
        </p:txBody>
      </p:sp>
      <p:sp>
        <p:nvSpPr>
          <p:cNvPr id="1033" name="Text Box 30"/>
          <p:cNvSpPr txBox="1">
            <a:spLocks noChangeArrowheads="1"/>
          </p:cNvSpPr>
          <p:nvPr userDrawn="1"/>
        </p:nvSpPr>
        <p:spPr bwMode="auto">
          <a:xfrm>
            <a:off x="2895600" y="6400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/>
          </a:p>
        </p:txBody>
      </p:sp>
      <p:sp>
        <p:nvSpPr>
          <p:cNvPr id="1034" name="Text Box 32"/>
          <p:cNvSpPr txBox="1">
            <a:spLocks noChangeArrowheads="1"/>
          </p:cNvSpPr>
          <p:nvPr userDrawn="1"/>
        </p:nvSpPr>
        <p:spPr bwMode="auto">
          <a:xfrm>
            <a:off x="3962400" y="6477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DE" sz="1400" dirty="0">
                <a:latin typeface="Arial Narrow" pitchFamily="34" charset="0"/>
              </a:rPr>
              <a:t>Stadt Höxter SG 92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ransition spd="slow">
    <p:wipe dir="r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.wolff@hoexter.de" TargetMode="External"/><Relationship Id="rId2" Type="http://schemas.openxmlformats.org/officeDocument/2006/relationships/hyperlink" Target="mailto:a.vonheesen@hoexter.d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oexter.de/portal/dokumenteplus-908000029-22101.html?ordner=1&amp;containerSort=0&amp;schwelle_zuklappen=10&amp;naviID=908000374&amp;brotID=90800037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43508" y="980728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Arial Narrow" panose="020B0606020202030204" pitchFamily="34" charset="0"/>
              </a:rPr>
              <a:t>Erhebung von Erschließungsbeiträgen</a:t>
            </a:r>
          </a:p>
          <a:p>
            <a:pPr algn="ctr"/>
            <a:r>
              <a:rPr lang="de-DE" sz="2800" dirty="0">
                <a:latin typeface="Arial Narrow" panose="020B0606020202030204" pitchFamily="34" charset="0"/>
              </a:rPr>
              <a:t>für den Endausbau der Straßen „</a:t>
            </a:r>
            <a:r>
              <a:rPr lang="de-DE" sz="2800" dirty="0" err="1">
                <a:latin typeface="Arial Narrow" panose="020B0606020202030204" pitchFamily="34" charset="0"/>
              </a:rPr>
              <a:t>Allernbusch</a:t>
            </a:r>
            <a:r>
              <a:rPr lang="de-DE" sz="2800" dirty="0">
                <a:latin typeface="Arial Narrow" panose="020B0606020202030204" pitchFamily="34" charset="0"/>
              </a:rPr>
              <a:t>“ und „Hasenwinkel“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574CAE2-5822-4289-A8FF-8998E6F47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1"/>
          <a:stretch/>
        </p:blipFill>
        <p:spPr>
          <a:xfrm>
            <a:off x="1207189" y="2060848"/>
            <a:ext cx="6729621" cy="43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836712"/>
            <a:ext cx="7772400" cy="570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600" dirty="0">
                <a:solidFill>
                  <a:schemeClr val="tx1"/>
                </a:solidFill>
                <a:latin typeface="Arial Narrow" pitchFamily="34" charset="0"/>
              </a:rPr>
              <a:t>Berechnung des Beitrages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4560094"/>
            <a:ext cx="2187575" cy="1338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90000"/>
              </a:lnSpc>
            </a:pPr>
            <a:r>
              <a:rPr lang="de-DE" altLang="de-DE" sz="2400" dirty="0">
                <a:latin typeface="Arial Narrow" pitchFamily="34" charset="0"/>
              </a:rPr>
              <a:t>Gesamter umlagefähiger Aufwand</a:t>
            </a:r>
          </a:p>
          <a:p>
            <a:pPr marL="0" indent="0" algn="ctr" eaLnBrk="1" hangingPunct="1">
              <a:lnSpc>
                <a:spcPct val="90000"/>
              </a:lnSpc>
            </a:pPr>
            <a:r>
              <a:rPr lang="de-DE" altLang="de-DE" sz="2400" dirty="0">
                <a:latin typeface="Arial Narrow" pitchFamily="34" charset="0"/>
              </a:rPr>
              <a:t>(Anliegeranteil)</a:t>
            </a:r>
            <a:endParaRPr lang="de-DE" altLang="de-DE" sz="2000" dirty="0">
              <a:latin typeface="Arial Narrow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8" t="9995" r="25487" b="11401"/>
          <a:stretch>
            <a:fillRect/>
          </a:stretch>
        </p:blipFill>
        <p:spPr bwMode="auto">
          <a:xfrm>
            <a:off x="900113" y="1570038"/>
            <a:ext cx="2159000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2575" y="4560094"/>
            <a:ext cx="3024188" cy="108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defRPr/>
            </a:pPr>
            <a:r>
              <a:rPr lang="de-DE" altLang="de-DE" sz="2400" kern="0" dirty="0">
                <a:latin typeface="Arial Narrow" pitchFamily="34" charset="0"/>
              </a:rPr>
              <a:t>Summe der (modifizierten) Flächen aller erschlossenen Grundstücke </a:t>
            </a:r>
          </a:p>
        </p:txBody>
      </p:sp>
      <p:sp>
        <p:nvSpPr>
          <p:cNvPr id="6150" name="Textfeld 9"/>
          <p:cNvSpPr txBox="1">
            <a:spLocks noChangeArrowheads="1"/>
          </p:cNvSpPr>
          <p:nvPr/>
        </p:nvSpPr>
        <p:spPr bwMode="auto">
          <a:xfrm>
            <a:off x="3335851" y="2555917"/>
            <a:ext cx="115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de-DE" altLang="de-DE" dirty="0">
                <a:latin typeface="Arial Narrow" pitchFamily="34" charset="0"/>
              </a:rPr>
              <a:t>Geteilt durch</a:t>
            </a:r>
          </a:p>
        </p:txBody>
      </p:sp>
      <p:sp>
        <p:nvSpPr>
          <p:cNvPr id="4" name="Pfeil nach unten 3"/>
          <p:cNvSpPr/>
          <p:nvPr/>
        </p:nvSpPr>
        <p:spPr>
          <a:xfrm>
            <a:off x="3621601" y="4696621"/>
            <a:ext cx="865188" cy="792163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152" name="Textfeld 5"/>
          <p:cNvSpPr txBox="1">
            <a:spLocks noChangeArrowheads="1"/>
          </p:cNvSpPr>
          <p:nvPr/>
        </p:nvSpPr>
        <p:spPr bwMode="auto">
          <a:xfrm>
            <a:off x="3024204" y="5546099"/>
            <a:ext cx="3095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de-DE" altLang="de-DE" b="1" dirty="0">
                <a:latin typeface="Arial Narrow" pitchFamily="34" charset="0"/>
              </a:rPr>
              <a:t>Beitragssatz (EUR/m²)</a:t>
            </a:r>
          </a:p>
        </p:txBody>
      </p:sp>
      <p:pic>
        <p:nvPicPr>
          <p:cNvPr id="10" name="Inhaltsplatzhalter 8">
            <a:extLst>
              <a:ext uri="{FF2B5EF4-FFF2-40B4-BE49-F238E27FC236}">
                <a16:creationId xmlns:a16="http://schemas.microsoft.com/office/drawing/2014/main" id="{E41CB00C-F2B6-4027-9FAB-9E299184B4A5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7592" r="5252" b="12670"/>
          <a:stretch/>
        </p:blipFill>
        <p:spPr bwMode="auto">
          <a:xfrm>
            <a:off x="4760662" y="1567259"/>
            <a:ext cx="3606665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  <p:bldP spid="8" grpId="0"/>
      <p:bldP spid="6150" grpId="0"/>
      <p:bldP spid="4" grpId="0" animBg="1"/>
      <p:bldP spid="61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90500" y="1052736"/>
            <a:ext cx="8060432" cy="786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dirty="0">
                <a:solidFill>
                  <a:schemeClr val="tx1"/>
                </a:solidFill>
                <a:latin typeface="Arial Narrow" pitchFamily="34" charset="0"/>
              </a:rPr>
              <a:t>Geschätzte Beitragshöhe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700808"/>
            <a:ext cx="7772400" cy="424847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altLang="de-DE" sz="2600" b="1" dirty="0">
                <a:solidFill>
                  <a:srgbClr val="FF0000"/>
                </a:solidFill>
                <a:latin typeface="Arial Narrow" pitchFamily="34" charset="0"/>
              </a:rPr>
              <a:t>	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altLang="de-DE" dirty="0">
                <a:latin typeface="Arial Narrow" pitchFamily="34" charset="0"/>
              </a:rPr>
              <a:t>Beitragssatz nach derzeitiger </a:t>
            </a:r>
            <a:r>
              <a:rPr lang="de-DE" altLang="de-DE" b="1" u="sng" dirty="0">
                <a:latin typeface="Arial Narrow" pitchFamily="34" charset="0"/>
              </a:rPr>
              <a:t>Schätzung:</a:t>
            </a:r>
            <a:r>
              <a:rPr lang="de-DE" altLang="de-DE" b="1" dirty="0">
                <a:latin typeface="Arial Narrow" pitchFamily="34" charset="0"/>
              </a:rPr>
              <a:t> 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altLang="de-DE" b="1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altLang="de-DE" b="1" dirty="0">
                <a:latin typeface="Arial Narrow" pitchFamily="34" charset="0"/>
              </a:rPr>
              <a:t>20,00-25,00 €/m² </a:t>
            </a:r>
            <a:r>
              <a:rPr lang="de-DE" altLang="de-DE" dirty="0">
                <a:latin typeface="Arial Narrow" pitchFamily="34" charset="0"/>
              </a:rPr>
              <a:t>modifizierter Grundstücksfläche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altLang="de-DE" b="1" u="sng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altLang="de-DE" sz="2400" dirty="0">
                <a:latin typeface="Arial Narrow" pitchFamily="34" charset="0"/>
              </a:rPr>
              <a:t>Die Beitragserhebung erfolgt auf Grundlage der tatsächlich angefallenen Kosten!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br>
              <a:rPr lang="de-DE" altLang="de-DE" sz="2400" dirty="0">
                <a:latin typeface="Arial Narrow" pitchFamily="34" charset="0"/>
              </a:rPr>
            </a:br>
            <a:endParaRPr lang="de-DE" altLang="de-DE" sz="2400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altLang="de-DE" sz="2400" dirty="0">
                <a:latin typeface="Arial Narrow" pitchFamily="34" charset="0"/>
              </a:rPr>
              <a:t>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052736"/>
            <a:ext cx="7772400" cy="5703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200" dirty="0">
                <a:solidFill>
                  <a:schemeClr val="tx1"/>
                </a:solidFill>
                <a:latin typeface="Arial Narrow" pitchFamily="34" charset="0"/>
              </a:rPr>
              <a:t>Berechnung des Beitrages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B59FC62-B133-4FF0-A54D-40E555FE4FAA}"/>
              </a:ext>
            </a:extLst>
          </p:cNvPr>
          <p:cNvSpPr/>
          <p:nvPr/>
        </p:nvSpPr>
        <p:spPr>
          <a:xfrm>
            <a:off x="614363" y="1772816"/>
            <a:ext cx="8278117" cy="492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 eaLnBrk="1" hangingPunct="1">
              <a:lnSpc>
                <a:spcPct val="90000"/>
              </a:lnSpc>
              <a:buNone/>
            </a:pPr>
            <a:r>
              <a:rPr lang="de-DE" altLang="de-DE" sz="2600" i="1" dirty="0">
                <a:latin typeface="Arial Narrow" pitchFamily="34" charset="0"/>
              </a:rPr>
              <a:t>Grundstücksfläche x v.H.-Satz x Beitragssatz = Beitrag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sz="1100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u="sng" dirty="0">
                <a:latin typeface="Arial Narrow" pitchFamily="34" charset="0"/>
              </a:rPr>
              <a:t>Beispiel: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r>
              <a:rPr lang="de-DE" dirty="0">
                <a:latin typeface="Arial Narrow" pitchFamily="34" charset="0"/>
              </a:rPr>
              <a:t>Grundstücksfläche 500 m², Bebauung mit 2 Vollgeschossen</a:t>
            </a: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dirty="0">
              <a:latin typeface="Arial Narrow" pitchFamily="34" charset="0"/>
            </a:endParaRP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dirty="0">
                <a:latin typeface="Arial Narrow" pitchFamily="34" charset="0"/>
              </a:rPr>
              <a:t>500 m² x 1,25 v. H. 20,00</a:t>
            </a:r>
            <a:r>
              <a:rPr lang="de-DE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de-DE" dirty="0">
                <a:latin typeface="Arial Narrow" pitchFamily="34" charset="0"/>
              </a:rPr>
              <a:t>€/m² = 12.500,00 €</a:t>
            </a:r>
          </a:p>
          <a:p>
            <a:pPr marL="0" lvl="1">
              <a:lnSpc>
                <a:spcPct val="90000"/>
              </a:lnSpc>
            </a:pPr>
            <a:endParaRPr lang="de-DE" dirty="0">
              <a:latin typeface="Arial Narrow" pitchFamily="34" charset="0"/>
            </a:endParaRP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à"/>
            </a:pPr>
            <a:r>
              <a:rPr lang="de-DE" dirty="0">
                <a:latin typeface="Arial Narrow" pitchFamily="34" charset="0"/>
              </a:rPr>
              <a:t>500 m² x 1,25 v. H. 25,00</a:t>
            </a:r>
            <a:r>
              <a:rPr lang="de-DE" dirty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de-DE" dirty="0">
                <a:latin typeface="Arial Narrow" pitchFamily="34" charset="0"/>
              </a:rPr>
              <a:t>€/m² = 15.625,00 €</a:t>
            </a:r>
          </a:p>
          <a:p>
            <a:pPr marL="342900" lvl="1" indent="-342900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de-DE" dirty="0">
              <a:latin typeface="Arial Narrow" pitchFamily="34" charset="0"/>
              <a:sym typeface="Wingdings" panose="05000000000000000000" pitchFamily="2" charset="2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dirty="0">
              <a:latin typeface="Arial Narrow" pitchFamily="34" charset="0"/>
              <a:sym typeface="Wingdings" panose="05000000000000000000" pitchFamily="2" charset="2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dirty="0">
              <a:latin typeface="Arial Narrow" pitchFamily="34" charset="0"/>
            </a:endParaRPr>
          </a:p>
          <a:p>
            <a:pPr marL="0" lvl="1" indent="0" eaLnBrk="1" hangingPunct="1">
              <a:lnSpc>
                <a:spcPct val="90000"/>
              </a:lnSpc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01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778098"/>
          </a:xfrm>
        </p:spPr>
        <p:txBody>
          <a:bodyPr anchor="ctr"/>
          <a:lstStyle/>
          <a:p>
            <a:r>
              <a:rPr lang="de-DE" sz="3600" dirty="0">
                <a:solidFill>
                  <a:schemeClr val="tx1"/>
                </a:solidFill>
                <a:latin typeface="Arial Narrow" panose="020B0606020202030204" pitchFamily="34" charset="0"/>
              </a:rPr>
              <a:t>Ablauf der Beitragserhebung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Festsetzung des Beitrages nach vorheriger Anhörung mittels </a:t>
            </a:r>
            <a:r>
              <a:rPr lang="de-DE" sz="2400" b="1" dirty="0">
                <a:latin typeface="Arial Narrow" panose="020B0606020202030204" pitchFamily="34" charset="0"/>
              </a:rPr>
              <a:t>Beitragsbescheid</a:t>
            </a:r>
            <a:r>
              <a:rPr lang="de-DE" sz="2400" dirty="0">
                <a:latin typeface="Arial Narrow" panose="020B0606020202030204" pitchFamily="34" charset="0"/>
              </a:rPr>
              <a:t> spätestens 4 Jahre nach Beendigung der Baumaßnahme </a:t>
            </a:r>
            <a:r>
              <a:rPr lang="de-DE" sz="2400" dirty="0"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de-DE" sz="2400" dirty="0">
                <a:latin typeface="Arial Narrow" panose="020B0606020202030204" pitchFamily="34" charset="0"/>
              </a:rPr>
              <a:t>Fälligkeit 1 Monat nach Erhalt des Bescheides</a:t>
            </a:r>
          </a:p>
          <a:p>
            <a:pPr marL="0" indent="0"/>
            <a:endParaRPr lang="de-DE" sz="16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Möglichkeiten der </a:t>
            </a:r>
            <a:r>
              <a:rPr lang="de-DE" sz="2400" b="1" dirty="0">
                <a:latin typeface="Arial Narrow" panose="020B0606020202030204" pitchFamily="34" charset="0"/>
              </a:rPr>
              <a:t>Zahlungserleichterung</a:t>
            </a:r>
            <a:r>
              <a:rPr lang="de-DE" sz="2400" dirty="0">
                <a:latin typeface="Arial Narrow" panose="020B0606020202030204" pitchFamily="34" charset="0"/>
              </a:rPr>
              <a:t> nach Erlass des Bescheides, bspw. Ratenzahlung</a:t>
            </a:r>
          </a:p>
          <a:p>
            <a:pPr marL="0" indent="0"/>
            <a:endParaRPr lang="de-DE" sz="1600" dirty="0">
              <a:latin typeface="Arial Narrow" panose="020B0606020202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Arial Narrow" panose="020B0606020202030204" pitchFamily="34" charset="0"/>
              </a:rPr>
              <a:t>Rechtsweg: Klage beim VG Minden</a:t>
            </a:r>
          </a:p>
          <a:p>
            <a:pPr marL="457200" lvl="1" indent="0">
              <a:buNone/>
            </a:pPr>
            <a:endParaRPr lang="de-DE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864096"/>
          </a:xfrm>
        </p:spPr>
        <p:txBody>
          <a:bodyPr anchor="ctr"/>
          <a:lstStyle/>
          <a:p>
            <a:r>
              <a:rPr lang="de-DE" sz="3600" dirty="0">
                <a:solidFill>
                  <a:schemeClr val="tx1"/>
                </a:solidFill>
                <a:latin typeface="Arial Narrow" panose="020B0606020202030204" pitchFamily="34" charset="0"/>
              </a:rPr>
              <a:t>Ansprechpartnerinnen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28133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Fragen zur Baumaßnahme: Frau von Heesen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dirty="0">
                <a:latin typeface="Arial Narrow" panose="020B0606020202030204" pitchFamily="34" charset="0"/>
                <a:hlinkClick r:id="rId2"/>
              </a:rPr>
              <a:t>a.vonheesen@hoexter.de</a:t>
            </a:r>
            <a:r>
              <a:rPr lang="de-DE" dirty="0">
                <a:latin typeface="Arial Narrow" panose="020B0606020202030204" pitchFamily="34" charset="0"/>
              </a:rPr>
              <a:t>, 05271/963-5200</a:t>
            </a:r>
          </a:p>
          <a:p>
            <a:pPr marL="0" indent="0"/>
            <a:endParaRPr lang="de-DE" sz="2800" dirty="0"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altLang="de-DE" sz="2800" dirty="0">
                <a:latin typeface="Arial Narrow" pitchFamily="34" charset="0"/>
              </a:rPr>
              <a:t>Fragen zur Beitragsabrechnung: Frau Wolff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de-DE" dirty="0">
                <a:latin typeface="Arial Narrow" panose="020B0606020202030204" pitchFamily="34" charset="0"/>
                <a:hlinkClick r:id="rId3"/>
              </a:rPr>
              <a:t>f.wolff@hoexter.de</a:t>
            </a:r>
            <a:r>
              <a:rPr lang="de-DE" dirty="0">
                <a:latin typeface="Arial Narrow" panose="020B0606020202030204" pitchFamily="34" charset="0"/>
              </a:rPr>
              <a:t>, </a:t>
            </a:r>
            <a:r>
              <a:rPr lang="de-DE" altLang="de-DE" dirty="0">
                <a:latin typeface="Arial Narrow" pitchFamily="34" charset="0"/>
              </a:rPr>
              <a:t>05271/963-8209</a:t>
            </a: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2016224"/>
          </a:xfrm>
        </p:spPr>
        <p:txBody>
          <a:bodyPr/>
          <a:lstStyle/>
          <a:p>
            <a:r>
              <a:rPr lang="de-DE" sz="4800" b="1" dirty="0">
                <a:solidFill>
                  <a:schemeClr val="tx1"/>
                </a:solidFill>
                <a:latin typeface="Arial Narrow" panose="020B0606020202030204" pitchFamily="34" charset="0"/>
              </a:rPr>
              <a:t>Vielen Dank </a:t>
            </a:r>
            <a:br>
              <a:rPr lang="de-DE" sz="48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br>
              <a:rPr lang="de-DE" sz="4800" b="1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de-DE" sz="4800" b="1" dirty="0">
                <a:solidFill>
                  <a:schemeClr val="tx1"/>
                </a:solidFill>
                <a:latin typeface="Arial Narrow" panose="020B0606020202030204" pitchFamily="34" charset="0"/>
              </a:rPr>
              <a:t>für Ihre Aufmerksamkeit</a:t>
            </a:r>
            <a:r>
              <a:rPr lang="de-DE" sz="4800" dirty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628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92488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§§ 127 ff. Baugesetzbuch (BauGB)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Arial Narrow" panose="020B0606020202030204" pitchFamily="34" charset="0"/>
              </a:rPr>
              <a:t>Erschließungsbeitragssatzung der Stadt Höxter (EBS)</a:t>
            </a:r>
            <a:br>
              <a:rPr lang="de-DE" sz="2800" dirty="0">
                <a:latin typeface="Arial Narrow" panose="020B0606020202030204" pitchFamily="34" charset="0"/>
              </a:rPr>
            </a:br>
            <a:r>
              <a:rPr lang="de-DE" altLang="de-DE" sz="2000" dirty="0">
                <a:latin typeface="Arial Narrow" pitchFamily="34" charset="0"/>
              </a:rPr>
              <a:t>(www.hoexter.de </a:t>
            </a:r>
            <a:r>
              <a:rPr lang="de-DE" altLang="de-DE" sz="2000" dirty="0">
                <a:latin typeface="Arial Narrow" pitchFamily="34" charset="0"/>
                <a:sym typeface="Wingdings" pitchFamily="2" charset="2"/>
              </a:rPr>
              <a:t> </a:t>
            </a:r>
            <a:r>
              <a:rPr lang="de-DE" altLang="de-DE" sz="2000" dirty="0">
                <a:latin typeface="Arial Narrow" pitchFamily="34" charset="0"/>
              </a:rPr>
              <a:t>Verwaltung und Politik </a:t>
            </a:r>
            <a:r>
              <a:rPr lang="de-DE" altLang="de-DE" sz="2000" dirty="0">
                <a:latin typeface="Arial Narrow" pitchFamily="34" charset="0"/>
                <a:sym typeface="Wingdings" pitchFamily="2" charset="2"/>
              </a:rPr>
              <a:t> Politik</a:t>
            </a:r>
            <a:r>
              <a:rPr lang="de-DE" altLang="de-DE" sz="2000" dirty="0">
                <a:latin typeface="Arial Narrow" pitchFamily="34" charset="0"/>
              </a:rPr>
              <a:t> </a:t>
            </a:r>
            <a:r>
              <a:rPr lang="de-DE" altLang="de-DE" sz="2000" dirty="0">
                <a:latin typeface="Arial Narrow" pitchFamily="34" charset="0"/>
                <a:sym typeface="Wingdings" pitchFamily="2" charset="2"/>
              </a:rPr>
              <a:t> Ortsrecht  Bausatzungen         Erschließungsbeitragssatzung</a:t>
            </a:r>
            <a:r>
              <a:rPr lang="de-DE" altLang="de-DE" sz="2000" dirty="0">
                <a:latin typeface="Arial Narrow" pitchFamily="34" charset="0"/>
              </a:rPr>
              <a:t>)</a:t>
            </a:r>
          </a:p>
          <a:p>
            <a:pPr marL="442913" indent="0">
              <a:lnSpc>
                <a:spcPct val="150000"/>
              </a:lnSpc>
            </a:pPr>
            <a:r>
              <a:rPr lang="de-DE" sz="1200" u="sng" dirty="0">
                <a:latin typeface="Arial Narrow" pitchFamily="34" charset="0"/>
              </a:rPr>
              <a:t>Link: </a:t>
            </a:r>
            <a:r>
              <a:rPr lang="de-DE" sz="1200" u="sng" dirty="0">
                <a:latin typeface="Arial Narrow" pitchFamily="34" charset="0"/>
                <a:hlinkClick r:id="rId2"/>
              </a:rPr>
              <a:t>https://www.hoexter.de/portal/dokumenteplus-908000029-22101.html?ordner=1&amp;containerSort=0&amp;schwelle_zuklappen=10&amp;naviID=908000374&amp;brotID=908000374</a:t>
            </a:r>
            <a:endParaRPr lang="de-DE" sz="1200" u="sng" dirty="0">
              <a:latin typeface="Arial Narrow" pitchFamily="34" charset="0"/>
            </a:endParaRPr>
          </a:p>
          <a:p>
            <a:pPr marL="0" indent="0"/>
            <a:endParaRPr lang="de-DE" sz="1800" u="sng" dirty="0">
              <a:latin typeface="Arial Narrow" pitchFamily="34" charset="0"/>
            </a:endParaRPr>
          </a:p>
          <a:p>
            <a:pPr marL="0" indent="0"/>
            <a:endParaRPr lang="de-DE" sz="2600" dirty="0">
              <a:latin typeface="Arial Narrow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06090"/>
          </a:xfrm>
        </p:spPr>
        <p:txBody>
          <a:bodyPr anchor="ctr"/>
          <a:lstStyle/>
          <a:p>
            <a:r>
              <a:rPr lang="de-DE" sz="3200" dirty="0">
                <a:solidFill>
                  <a:schemeClr val="tx1"/>
                </a:solidFill>
                <a:latin typeface="Arial Narrow" panose="020B0606020202030204" pitchFamily="34" charset="0"/>
              </a:rPr>
              <a:t>Rechtsgrundlagen</a:t>
            </a:r>
          </a:p>
        </p:txBody>
      </p:sp>
    </p:spTree>
    <p:extLst>
      <p:ext uri="{BB962C8B-B14F-4D97-AF65-F5344CB8AC3E}">
        <p14:creationId xmlns:p14="http://schemas.microsoft.com/office/powerpoint/2010/main" val="258009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92488"/>
          </a:xfrm>
        </p:spPr>
        <p:txBody>
          <a:bodyPr/>
          <a:lstStyle/>
          <a:p>
            <a:pPr marL="857250" lvl="1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altLang="de-DE" dirty="0">
                <a:latin typeface="Arial Narrow" pitchFamily="34" charset="0"/>
              </a:rPr>
              <a:t>Erhebung für die erstmalige endgültige Herstellung einer Erschließungsanlage</a:t>
            </a:r>
          </a:p>
          <a:p>
            <a:pPr marL="857250" lvl="1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altLang="de-DE" dirty="0">
                <a:latin typeface="Arial Narrow" pitchFamily="34" charset="0"/>
              </a:rPr>
              <a:t>Herstellungsmerkmale (§ 8 EBS)</a:t>
            </a:r>
          </a:p>
          <a:p>
            <a:pPr marL="1438275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Arial Narrow" pitchFamily="34" charset="0"/>
              </a:rPr>
              <a:t>Fahrbahn mit Unterbau und Decke</a:t>
            </a:r>
          </a:p>
          <a:p>
            <a:pPr marL="1438275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Arial Narrow" pitchFamily="34" charset="0"/>
              </a:rPr>
              <a:t>Beidseitige Gehwege mit Abgrenzung gegen die Fahrbahn und fester Decke (hier: nur einseitiger Gehweg)</a:t>
            </a:r>
          </a:p>
          <a:p>
            <a:pPr marL="1438275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Arial Narrow" pitchFamily="34" charset="0"/>
              </a:rPr>
              <a:t>Entwässerungseinrichtungen mit Anschluss an die Kanalisation</a:t>
            </a:r>
          </a:p>
          <a:p>
            <a:pPr marL="1438275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Arial Narrow" pitchFamily="34" charset="0"/>
              </a:rPr>
              <a:t>Betriebsfertige Beleuchtungseinrichtungen</a:t>
            </a:r>
          </a:p>
          <a:p>
            <a:pPr marL="1438275" lvl="2" indent="-457200"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de-DE" altLang="de-DE" dirty="0">
                <a:latin typeface="Arial Narrow" pitchFamily="34" charset="0"/>
              </a:rPr>
              <a:t>Rechtliche Merkmale, bspw. Abschluss Grunderwerb, Vermessung und Widmung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706090"/>
          </a:xfrm>
        </p:spPr>
        <p:txBody>
          <a:bodyPr anchor="ctr"/>
          <a:lstStyle/>
          <a:p>
            <a:r>
              <a:rPr lang="de-DE" sz="3600" dirty="0">
                <a:solidFill>
                  <a:schemeClr val="tx1"/>
                </a:solidFill>
                <a:latin typeface="Arial Narrow" panose="020B0606020202030204" pitchFamily="34" charset="0"/>
              </a:rPr>
              <a:t>Erschließungsbeiträge</a:t>
            </a:r>
          </a:p>
        </p:txBody>
      </p:sp>
    </p:spTree>
    <p:extLst>
      <p:ext uri="{BB962C8B-B14F-4D97-AF65-F5344CB8AC3E}">
        <p14:creationId xmlns:p14="http://schemas.microsoft.com/office/powerpoint/2010/main" val="190046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de-DE" sz="3600" dirty="0">
                <a:solidFill>
                  <a:schemeClr val="tx1"/>
                </a:solidFill>
                <a:latin typeface="Arial Narrow" panose="020B0606020202030204" pitchFamily="34" charset="0"/>
              </a:rPr>
              <a:t>Abrechnungsgebiet</a:t>
            </a:r>
            <a:endParaRPr lang="de-DE" sz="3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668EAA2C-C61E-424D-97F0-04CC72D4464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7592" r="5252" b="12670"/>
          <a:stretch/>
        </p:blipFill>
        <p:spPr bwMode="auto">
          <a:xfrm>
            <a:off x="1181359" y="1556792"/>
            <a:ext cx="6781282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920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92488"/>
          </a:xfrm>
        </p:spPr>
        <p:txBody>
          <a:bodyPr/>
          <a:lstStyle/>
          <a:p>
            <a:pPr marL="449263" lvl="1" indent="-36036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 Narrow" pitchFamily="34" charset="0"/>
              </a:rPr>
              <a:t>Beitragspflichtig sind alle von der Erschließungsanlage erschlossenen Grundstücke</a:t>
            </a:r>
          </a:p>
          <a:p>
            <a:pPr marL="88900" lvl="1" indent="0" eaLnBrk="1" hangingPunct="1">
              <a:lnSpc>
                <a:spcPct val="90000"/>
              </a:lnSpc>
              <a:buNone/>
            </a:pPr>
            <a:r>
              <a:rPr lang="de-DE" dirty="0">
                <a:latin typeface="Arial Narrow" pitchFamily="34" charset="0"/>
              </a:rPr>
              <a:t> </a:t>
            </a:r>
          </a:p>
          <a:p>
            <a:pPr marL="449263" lvl="1" indent="-360363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e-DE" dirty="0">
                <a:latin typeface="Arial Narrow" pitchFamily="34" charset="0"/>
              </a:rPr>
              <a:t>Gemeinsame Abrechnung der Straßenzüge „</a:t>
            </a:r>
            <a:r>
              <a:rPr lang="de-DE" dirty="0" err="1">
                <a:latin typeface="Arial Narrow" pitchFamily="34" charset="0"/>
              </a:rPr>
              <a:t>Allernbusch</a:t>
            </a:r>
            <a:r>
              <a:rPr lang="de-DE" dirty="0">
                <a:latin typeface="Arial Narrow" pitchFamily="34" charset="0"/>
              </a:rPr>
              <a:t>“ und „Hasenwinkel“ geplant </a:t>
            </a:r>
            <a:r>
              <a:rPr lang="de-DE" dirty="0">
                <a:latin typeface="Arial Narrow" pitchFamily="34" charset="0"/>
                <a:sym typeface="Wingdings" panose="05000000000000000000" pitchFamily="2" charset="2"/>
              </a:rPr>
              <a:t> Bildung einer Erschließungseinheit (§ 130 Abs. 2 S. 3 BauGB)</a:t>
            </a:r>
            <a:endParaRPr lang="de-DE" dirty="0">
              <a:latin typeface="Arial Narrow" pitchFamily="34" charset="0"/>
            </a:endParaRPr>
          </a:p>
          <a:p>
            <a:pPr marL="88900" lvl="1" indent="0" eaLnBrk="1" hangingPunct="1">
              <a:lnSpc>
                <a:spcPct val="90000"/>
              </a:lnSpc>
              <a:buNone/>
            </a:pPr>
            <a:r>
              <a:rPr lang="de-DE" altLang="de-DE" dirty="0">
                <a:latin typeface="Arial Narrow" pitchFamily="34" charset="0"/>
              </a:rPr>
              <a:t>	</a:t>
            </a:r>
          </a:p>
          <a:p>
            <a:pPr marL="431800" lvl="1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e-DE" sz="2400" dirty="0">
              <a:latin typeface="Arial Narrow" pitchFamily="34" charset="0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06090"/>
          </a:xfrm>
        </p:spPr>
        <p:txBody>
          <a:bodyPr anchor="ctr"/>
          <a:lstStyle/>
          <a:p>
            <a:r>
              <a:rPr lang="de-DE" altLang="de-DE" sz="3600" dirty="0">
                <a:solidFill>
                  <a:schemeClr val="tx1"/>
                </a:solidFill>
                <a:latin typeface="Arial Narrow" pitchFamily="34" charset="0"/>
              </a:rPr>
              <a:t>Beitragspflichtige Grundstücke</a:t>
            </a:r>
            <a:endParaRPr lang="de-DE" sz="3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97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980728"/>
            <a:ext cx="77724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600" dirty="0">
                <a:solidFill>
                  <a:schemeClr val="tx1"/>
                </a:solidFill>
                <a:latin typeface="Arial Narrow" pitchFamily="34" charset="0"/>
              </a:rPr>
              <a:t>Berücksichtigung der Grundstücke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188" y="1700213"/>
            <a:ext cx="77057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defRPr/>
            </a:pPr>
            <a:r>
              <a:rPr lang="de-DE" altLang="de-DE" sz="2600" kern="0" dirty="0">
                <a:latin typeface="Arial Narrow" pitchFamily="34" charset="0"/>
                <a:sym typeface="Wingdings" panose="05000000000000000000" pitchFamily="2" charset="2"/>
              </a:rPr>
              <a:t>Kombinierter Grundstücksflächen- und Geschosszahlmaßstab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altLang="de-DE" sz="2600" kern="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r>
              <a:rPr lang="de-DE" altLang="de-DE" sz="2400" kern="0" dirty="0">
                <a:latin typeface="Arial Narrow" pitchFamily="34" charset="0"/>
              </a:rPr>
              <a:t>Zu berücksichtigende Grundstücksfläche 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arenR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altLang="de-DE" sz="2400" kern="0" dirty="0">
              <a:latin typeface="Arial Narrow" pitchFamily="34" charset="0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C48F9393-9580-4562-AC04-105E8FB5745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79612" y="3068960"/>
          <a:ext cx="6984776" cy="2243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617987878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662795174"/>
                    </a:ext>
                  </a:extLst>
                </a:gridCol>
              </a:tblGrid>
              <a:tr h="500802"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B-Plan-Gebiet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Unbeplanter Innenbereich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35590"/>
                  </a:ext>
                </a:extLst>
              </a:tr>
              <a:tr h="1742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effectLst/>
                          <a:latin typeface="Arial Narrow" panose="020B0606020202030204" pitchFamily="34" charset="0"/>
                        </a:rPr>
                        <a:t>tatsächliche Fläche bzw. überplante Fläche</a:t>
                      </a:r>
                    </a:p>
                    <a:p>
                      <a:endParaRPr lang="de-DE" dirty="0">
                        <a:effectLst/>
                      </a:endParaRP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 Narrow" panose="020B0606020202030204" pitchFamily="34" charset="0"/>
                        </a:rPr>
                        <a:t>tatsächliche Fläche bis zur Tiefenbegrenzung von 35 m / hinteres Ende der baulichen Nutzung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28036"/>
                  </a:ext>
                </a:extLst>
              </a:tr>
            </a:tbl>
          </a:graphicData>
        </a:graphic>
      </p:graphicFrame>
      <p:pic>
        <p:nvPicPr>
          <p:cNvPr id="5" name="Grafik 4" descr="Schließen">
            <a:extLst>
              <a:ext uri="{FF2B5EF4-FFF2-40B4-BE49-F238E27FC236}">
                <a16:creationId xmlns:a16="http://schemas.microsoft.com/office/drawing/2014/main" id="{4CAEC31A-017D-4E61-95CF-EFC2BC75F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0032" y="2596103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87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980728"/>
            <a:ext cx="77724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600" dirty="0">
                <a:solidFill>
                  <a:schemeClr val="tx1"/>
                </a:solidFill>
                <a:latin typeface="Arial Narrow" pitchFamily="34" charset="0"/>
              </a:rPr>
              <a:t>Berücksichtigung der Grundstücke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188" y="1700213"/>
            <a:ext cx="77057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2"/>
              <a:defRPr/>
            </a:pPr>
            <a:r>
              <a:rPr lang="de-DE" altLang="de-DE" sz="2400" kern="0" dirty="0">
                <a:latin typeface="Arial Narrow" pitchFamily="34" charset="0"/>
              </a:rPr>
              <a:t>Vollgeschosse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2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2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2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2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2"/>
              <a:defRPr/>
            </a:pPr>
            <a:endParaRPr lang="de-DE" altLang="de-DE" sz="2400" kern="0" dirty="0">
              <a:latin typeface="Arial Narrow" pitchFamily="34" charset="0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altLang="de-DE" sz="2400" kern="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altLang="de-DE" sz="2400" kern="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altLang="de-DE" sz="2400" kern="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de-DE" altLang="de-DE" sz="2400" kern="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de-DE" altLang="de-DE" sz="2400" kern="0" dirty="0">
                <a:latin typeface="Arial Narrow" pitchFamily="34" charset="0"/>
                <a:sym typeface="Wingdings" panose="05000000000000000000" pitchFamily="2" charset="2"/>
              </a:rPr>
              <a:t>Aufschlag durch einen v.H.-Satz (Faktor)  hier: 1,25 v. H.</a:t>
            </a:r>
            <a:endParaRPr lang="de-DE" altLang="de-DE" sz="2400" kern="0" dirty="0">
              <a:latin typeface="Arial Narrow" pitchFamily="34" charset="0"/>
            </a:endParaRP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C48F9393-9580-4562-AC04-105E8FB57456}"/>
              </a:ext>
            </a:extLst>
          </p:cNvPr>
          <p:cNvGraphicFramePr>
            <a:graphicFrameLocks noGrp="1"/>
          </p:cNvGraphicFramePr>
          <p:nvPr/>
        </p:nvGraphicFramePr>
        <p:xfrm>
          <a:off x="1079612" y="2356750"/>
          <a:ext cx="6984776" cy="31525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92388">
                  <a:extLst>
                    <a:ext uri="{9D8B030D-6E8A-4147-A177-3AD203B41FA5}">
                      <a16:colId xmlns:a16="http://schemas.microsoft.com/office/drawing/2014/main" val="617987878"/>
                    </a:ext>
                  </a:extLst>
                </a:gridCol>
                <a:gridCol w="3492388">
                  <a:extLst>
                    <a:ext uri="{9D8B030D-6E8A-4147-A177-3AD203B41FA5}">
                      <a16:colId xmlns:a16="http://schemas.microsoft.com/office/drawing/2014/main" val="662795174"/>
                    </a:ext>
                  </a:extLst>
                </a:gridCol>
              </a:tblGrid>
              <a:tr h="500802"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B-Plan-Gebiet</a:t>
                      </a:r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Unbeplanter Innenbereich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335590"/>
                  </a:ext>
                </a:extLst>
              </a:tr>
              <a:tr h="17422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 Narrow" panose="020B0606020202030204" pitchFamily="34" charset="0"/>
                        </a:rPr>
                        <a:t>höchstzulässige Anzahl an Vollgeschossen oder tatsächliche Anzahl, falls die höchstzulässige Anzahl überschritten wird </a:t>
                      </a:r>
                      <a:endParaRPr lang="de-DE" dirty="0"/>
                    </a:p>
                  </a:txBody>
                  <a:tcP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 Narrow" panose="020B0606020202030204" pitchFamily="34" charset="0"/>
                        </a:rPr>
                        <a:t>höchste tatsächlich vorhandene Anzahl an Vollgeschossen  (bebaut)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>
                          <a:latin typeface="Arial Narrow" panose="020B0606020202030204" pitchFamily="34" charset="0"/>
                        </a:rPr>
                        <a:t>oder in der Nachbarschaft überwiegend vorhandene Anzahl an Vollgeschossen (unbebaut)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28036"/>
                  </a:ext>
                </a:extLst>
              </a:tr>
            </a:tbl>
          </a:graphicData>
        </a:graphic>
      </p:graphicFrame>
      <p:pic>
        <p:nvPicPr>
          <p:cNvPr id="5" name="Grafik 4" descr="Schließen">
            <a:extLst>
              <a:ext uri="{FF2B5EF4-FFF2-40B4-BE49-F238E27FC236}">
                <a16:creationId xmlns:a16="http://schemas.microsoft.com/office/drawing/2014/main" id="{73797554-F521-4EBD-8DB1-07933F14E5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0540" y="2204590"/>
            <a:ext cx="3456881" cy="345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9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4513" y="980728"/>
            <a:ext cx="7772400" cy="576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3600" dirty="0">
                <a:solidFill>
                  <a:schemeClr val="tx1"/>
                </a:solidFill>
                <a:latin typeface="Arial Narrow" pitchFamily="34" charset="0"/>
              </a:rPr>
              <a:t>Berücksichtigung der Grundstücke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11188" y="1700213"/>
            <a:ext cx="7705725" cy="446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defRPr/>
            </a:pPr>
            <a:endParaRPr lang="de-DE" altLang="de-DE" sz="2600" kern="0" dirty="0">
              <a:latin typeface="Arial Narrow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3"/>
              <a:defRPr/>
            </a:pPr>
            <a:r>
              <a:rPr lang="de-DE" altLang="de-DE" sz="2400" kern="0" dirty="0">
                <a:latin typeface="Arial Narrow" pitchFamily="34" charset="0"/>
              </a:rPr>
              <a:t>Ggf. Artzuschlag</a:t>
            </a:r>
            <a:br>
              <a:rPr lang="de-DE" altLang="de-DE" sz="2400" kern="0" dirty="0">
                <a:latin typeface="Arial Narrow" pitchFamily="34" charset="0"/>
              </a:rPr>
            </a:br>
            <a:br>
              <a:rPr lang="de-DE" altLang="de-DE" sz="2400" kern="0" dirty="0">
                <a:latin typeface="Arial Narrow" pitchFamily="34" charset="0"/>
              </a:rPr>
            </a:br>
            <a:r>
              <a:rPr lang="de-DE" altLang="de-DE" sz="2400" kern="0" dirty="0">
                <a:latin typeface="Arial Narrow" pitchFamily="34" charset="0"/>
              </a:rPr>
              <a:t>überwiegend gewerbliche, industrielle oder ähnliche Nutzung </a:t>
            </a:r>
            <a:r>
              <a:rPr lang="de-DE" altLang="de-DE" sz="2400" kern="0" dirty="0">
                <a:latin typeface="Arial Narrow" pitchFamily="34" charset="0"/>
                <a:sym typeface="Wingdings" panose="05000000000000000000" pitchFamily="2" charset="2"/>
              </a:rPr>
              <a:t> Erhöhung des Faktors um 0,5 v.H.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3"/>
              <a:defRPr/>
            </a:pPr>
            <a:endParaRPr lang="de-DE" altLang="de-DE" sz="2400" kern="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arenR" startAt="3"/>
              <a:defRPr/>
            </a:pPr>
            <a:endParaRPr lang="de-DE" altLang="de-DE" sz="2400" kern="0" dirty="0">
              <a:latin typeface="Arial Narrow" pitchFamily="34" charset="0"/>
              <a:sym typeface="Wingdings" panose="05000000000000000000" pitchFamily="2" charset="2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de-DE" altLang="de-DE" sz="2400" u="sng" kern="0" dirty="0">
                <a:latin typeface="Arial Narrow" pitchFamily="34" charset="0"/>
                <a:sym typeface="Wingdings" panose="05000000000000000000" pitchFamily="2" charset="2"/>
              </a:rPr>
              <a:t>Ergebnis</a:t>
            </a:r>
            <a:r>
              <a:rPr lang="de-DE" altLang="de-DE" sz="2400" kern="0" dirty="0">
                <a:latin typeface="Arial Narrow" pitchFamily="34" charset="0"/>
                <a:sym typeface="Wingdings" panose="05000000000000000000" pitchFamily="2" charset="2"/>
              </a:rPr>
              <a:t>: modifizierte Grundstücksfläche</a:t>
            </a:r>
            <a:endParaRPr lang="de-DE" altLang="de-DE" sz="2400" kern="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60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4746" y="1916832"/>
            <a:ext cx="7772400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/>
            <a:r>
              <a:rPr lang="de-DE" altLang="de-DE" sz="2400" dirty="0">
                <a:latin typeface="Arial Narrow" pitchFamily="34" charset="0"/>
              </a:rPr>
              <a:t>Beitragsfähig sind grundsätzlich Aufwendungen für </a:t>
            </a:r>
          </a:p>
          <a:p>
            <a:pPr marL="1009650" lvl="1" indent="-609600" eaLnBrk="1" hangingPunct="1">
              <a:buFontTx/>
              <a:buChar char="•"/>
            </a:pPr>
            <a:r>
              <a:rPr lang="de-DE" altLang="de-DE" sz="2400" dirty="0">
                <a:latin typeface="Arial Narrow" pitchFamily="34" charset="0"/>
              </a:rPr>
              <a:t>Grunderwerb und Vermessung</a:t>
            </a:r>
          </a:p>
          <a:p>
            <a:pPr marL="1009650" lvl="1" indent="-609600" eaLnBrk="1" hangingPunct="1">
              <a:buFontTx/>
              <a:buChar char="•"/>
            </a:pPr>
            <a:r>
              <a:rPr lang="de-DE" altLang="de-DE" sz="2400" dirty="0">
                <a:latin typeface="Arial Narrow" pitchFamily="34" charset="0"/>
              </a:rPr>
              <a:t>Straßenbau (Fahrbahn und Gehwege einschl. Unterbau)</a:t>
            </a:r>
          </a:p>
          <a:p>
            <a:pPr marL="1009650" lvl="1" indent="-609600" eaLnBrk="1" hangingPunct="1">
              <a:buFontTx/>
              <a:buChar char="•"/>
            </a:pPr>
            <a:r>
              <a:rPr lang="de-DE" altLang="de-DE" sz="2400" dirty="0">
                <a:latin typeface="Arial Narrow" pitchFamily="34" charset="0"/>
              </a:rPr>
              <a:t>Straßenentwässerung (Regenwasser)</a:t>
            </a:r>
          </a:p>
          <a:p>
            <a:pPr marL="1009650" lvl="1" indent="-609600" eaLnBrk="1" hangingPunct="1">
              <a:buFontTx/>
              <a:buChar char="•"/>
            </a:pPr>
            <a:r>
              <a:rPr lang="de-DE" altLang="de-DE" sz="2400" dirty="0">
                <a:latin typeface="Arial Narrow" pitchFamily="34" charset="0"/>
              </a:rPr>
              <a:t>Straßenbeleuchtung</a:t>
            </a:r>
          </a:p>
          <a:p>
            <a:pPr marL="400050" lvl="1" indent="0" eaLnBrk="1" hangingPunct="1">
              <a:buNone/>
            </a:pPr>
            <a:endParaRPr lang="de-DE" altLang="de-DE" sz="2000" dirty="0">
              <a:latin typeface="Arial Narrow" pitchFamily="34" charset="0"/>
            </a:endParaRPr>
          </a:p>
          <a:p>
            <a:pPr marL="0" lvl="1" indent="0" eaLnBrk="1" hangingPunct="1">
              <a:buNone/>
            </a:pPr>
            <a:r>
              <a:rPr lang="de-DE" sz="2400" dirty="0">
                <a:latin typeface="Arial Narrow" pitchFamily="34" charset="0"/>
              </a:rPr>
              <a:t>Beitragsfähiger Aufwand wird geteilt:</a:t>
            </a:r>
          </a:p>
          <a:p>
            <a:pPr marL="1257300" lvl="2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dirty="0">
                <a:latin typeface="Arial Narrow" pitchFamily="34" charset="0"/>
              </a:rPr>
              <a:t>Stadt Höxter trägt 10 % der Kosten</a:t>
            </a:r>
          </a:p>
          <a:p>
            <a:pPr marL="1257300" lvl="2" indent="-4572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de-DE" dirty="0">
                <a:latin typeface="Arial Narrow" pitchFamily="34" charset="0"/>
              </a:rPr>
              <a:t>Anlieger*innen tragen 90 % der Kosten</a:t>
            </a:r>
          </a:p>
          <a:p>
            <a:pPr marL="400050" lvl="1" indent="0" eaLnBrk="1" hangingPunct="1">
              <a:buNone/>
            </a:pPr>
            <a:endParaRPr lang="de-DE" altLang="de-DE" sz="2400" dirty="0">
              <a:latin typeface="Arial Narrow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650626" y="1124744"/>
            <a:ext cx="57606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3200" dirty="0">
                <a:latin typeface="Arial Narrow" panose="020B0606020202030204" pitchFamily="34" charset="0"/>
              </a:rPr>
              <a:t>Beitragsfähiger Aufwand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633</Words>
  <Application>Microsoft Office PowerPoint</Application>
  <PresentationFormat>Bildschirmpräsentation (4:3)</PresentationFormat>
  <Paragraphs>132</Paragraphs>
  <Slides>15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Times New Roman</vt:lpstr>
      <vt:lpstr>Wingdings</vt:lpstr>
      <vt:lpstr>Standarddesign</vt:lpstr>
      <vt:lpstr>PowerPoint-Präsentation</vt:lpstr>
      <vt:lpstr>Rechtsgrundlagen</vt:lpstr>
      <vt:lpstr>Erschließungsbeiträge</vt:lpstr>
      <vt:lpstr>Abrechnungsgebiet</vt:lpstr>
      <vt:lpstr>Beitragspflichtige Grundstücke</vt:lpstr>
      <vt:lpstr>Berücksichtigung der Grundstücke</vt:lpstr>
      <vt:lpstr>Berücksichtigung der Grundstücke</vt:lpstr>
      <vt:lpstr>Berücksichtigung der Grundstücke</vt:lpstr>
      <vt:lpstr>PowerPoint-Präsentation</vt:lpstr>
      <vt:lpstr>Berechnung des Beitrages</vt:lpstr>
      <vt:lpstr>Geschätzte Beitragshöhe</vt:lpstr>
      <vt:lpstr>Berechnung des Beitrages</vt:lpstr>
      <vt:lpstr>Ablauf der Beitragserhebung</vt:lpstr>
      <vt:lpstr>Ansprechpartnerinnen</vt:lpstr>
      <vt:lpstr>Vielen Dank   für Ihre Aufmerksamkeit!</vt:lpstr>
    </vt:vector>
  </TitlesOfParts>
  <Company>Stadt Höxter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bed</dc:creator>
  <cp:lastModifiedBy>von Heesen, Andrea</cp:lastModifiedBy>
  <cp:revision>331</cp:revision>
  <cp:lastPrinted>2026-01-07T11:27:54Z</cp:lastPrinted>
  <dcterms:created xsi:type="dcterms:W3CDTF">2007-05-08T12:13:19Z</dcterms:created>
  <dcterms:modified xsi:type="dcterms:W3CDTF">2026-02-13T09:58:42Z</dcterms:modified>
</cp:coreProperties>
</file>